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9" r:id="rId2"/>
    <p:sldId id="260" r:id="rId3"/>
    <p:sldId id="261" r:id="rId4"/>
    <p:sldId id="262" r:id="rId5"/>
    <p:sldId id="267" r:id="rId6"/>
    <p:sldId id="284" r:id="rId7"/>
    <p:sldId id="268" r:id="rId8"/>
    <p:sldId id="269" r:id="rId9"/>
    <p:sldId id="270" r:id="rId10"/>
    <p:sldId id="263" r:id="rId11"/>
    <p:sldId id="271" r:id="rId12"/>
    <p:sldId id="285" r:id="rId13"/>
    <p:sldId id="275" r:id="rId14"/>
    <p:sldId id="266" r:id="rId15"/>
  </p:sldIdLst>
  <p:sldSz cx="12192000" cy="6858000"/>
  <p:notesSz cx="7104063" cy="10234613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E7FF"/>
    <a:srgbClr val="04497D"/>
    <a:srgbClr val="278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7F6C1-9603-45EE-A0D2-F3D33C7FD7D2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1E28E-8D29-409A-8F38-39A934621C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433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0285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5372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378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806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7832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317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193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87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573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949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3071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1836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484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2267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e48e1d0cbffed09322e60ec6a930eaf3"/>
          <p:cNvPicPr>
            <a:picLocks noChangeAspect="1"/>
          </p:cNvPicPr>
          <p:nvPr userDrawn="1"/>
        </p:nvPicPr>
        <p:blipFill>
          <a:blip r:embed="rId3"/>
          <a:srcRect l="2081" r="13876"/>
          <a:stretch>
            <a:fillRect/>
          </a:stretch>
        </p:blipFill>
        <p:spPr>
          <a:xfrm>
            <a:off x="-60325" y="-5080"/>
            <a:ext cx="12313285" cy="6868160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-60325" y="-5080"/>
            <a:ext cx="12313285" cy="686943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 advClick="0" advTm="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libili.com/video/BV1yW411z7NA?from=search&amp;seid=13552637885527953846&amp;spm_id_from=333.337.0.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ngmayuan.com/a/7683022df4064832856b583d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393e6d2fc74159836bb16d23f5ad70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" y="-2540"/>
            <a:ext cx="6817360" cy="686371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664279" y="2663190"/>
            <a:ext cx="6511721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W</a:t>
            </a:r>
            <a:r>
              <a:rPr lang="en-US" altLang="zh-CN" sz="5400" dirty="0">
                <a:solidFill>
                  <a:srgbClr val="6AE7FF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ebGL</a:t>
            </a:r>
            <a:r>
              <a:rPr lang="zh-CN" altLang="en-US" sz="5400" dirty="0">
                <a:solidFill>
                  <a:srgbClr val="6AE7FF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入门教程</a:t>
            </a:r>
            <a:endParaRPr sz="5400" dirty="0">
              <a:solidFill>
                <a:srgbClr val="6AE7FF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857615" y="1588770"/>
            <a:ext cx="2318385" cy="10147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altLang="zh-CN" sz="6000" dirty="0">
                <a:solidFill>
                  <a:srgbClr val="6AE7FF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2022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468110" y="3737610"/>
            <a:ext cx="4707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WebGL</a:t>
            </a:r>
            <a:r>
              <a:rPr lang="zh-CN" altLang="en-US" sz="1600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介绍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355455" y="4227254"/>
            <a:ext cx="18205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</a:rPr>
              <a:t>讲解人：冰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53B96BB-301C-4E80-9FFE-A604E1D192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1541"/>
            <a:ext cx="1862356" cy="2130786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8" grpId="0"/>
      <p:bldP spid="8" grpId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609465" y="2141855"/>
            <a:ext cx="7581900" cy="5080"/>
            <a:chOff x="7259" y="3373"/>
            <a:chExt cx="11940" cy="8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7259" y="3373"/>
              <a:ext cx="7551" cy="9"/>
            </a:xfrm>
            <a:prstGeom prst="line">
              <a:avLst/>
            </a:prstGeom>
            <a:ln w="28575">
              <a:solidFill>
                <a:srgbClr val="6AE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14285" y="3373"/>
              <a:ext cx="4915" cy="0"/>
            </a:xfrm>
            <a:prstGeom prst="line">
              <a:avLst/>
            </a:prstGeom>
            <a:ln w="28575">
              <a:solidFill>
                <a:srgbClr val="6AE7F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0" y="4707255"/>
            <a:ext cx="8279130" cy="5080"/>
            <a:chOff x="0" y="7413"/>
            <a:chExt cx="13038" cy="8"/>
          </a:xfrm>
        </p:grpSpPr>
        <p:cxnSp>
          <p:nvCxnSpPr>
            <p:cNvPr id="46" name="直接连接符 45"/>
            <p:cNvCxnSpPr/>
            <p:nvPr/>
          </p:nvCxnSpPr>
          <p:spPr>
            <a:xfrm>
              <a:off x="0" y="7413"/>
              <a:ext cx="6285" cy="0"/>
            </a:xfrm>
            <a:prstGeom prst="line">
              <a:avLst/>
            </a:prstGeom>
            <a:ln w="28575">
              <a:solidFill>
                <a:srgbClr val="6AE7F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直接连接符 1"/>
            <p:cNvCxnSpPr/>
            <p:nvPr/>
          </p:nvCxnSpPr>
          <p:spPr>
            <a:xfrm>
              <a:off x="5488" y="7413"/>
              <a:ext cx="7551" cy="9"/>
            </a:xfrm>
            <a:prstGeom prst="line">
              <a:avLst/>
            </a:prstGeom>
            <a:ln w="28575">
              <a:solidFill>
                <a:srgbClr val="6AE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框 2"/>
          <p:cNvSpPr txBox="1"/>
          <p:nvPr/>
        </p:nvSpPr>
        <p:spPr>
          <a:xfrm>
            <a:off x="2480945" y="2644775"/>
            <a:ext cx="1513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9600" dirty="0">
                <a:solidFill>
                  <a:srgbClr val="6AE7FF"/>
                </a:solidFill>
              </a:rPr>
              <a:t>03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65A385D-61DF-4E43-B1F5-74928371ACA8}"/>
              </a:ext>
            </a:extLst>
          </p:cNvPr>
          <p:cNvSpPr txBox="1"/>
          <p:nvPr/>
        </p:nvSpPr>
        <p:spPr>
          <a:xfrm>
            <a:off x="4236439" y="2921168"/>
            <a:ext cx="63085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6000" dirty="0">
                <a:solidFill>
                  <a:srgbClr val="6AE7FF"/>
                </a:solidFill>
              </a:rPr>
              <a:t>WebGL</a:t>
            </a:r>
            <a:r>
              <a:rPr lang="zh-CN" altLang="en-US" sz="6000" dirty="0">
                <a:solidFill>
                  <a:srgbClr val="6AE7FF"/>
                </a:solidFill>
              </a:rPr>
              <a:t>学习基础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c 16"/>
          <p:cNvSpPr/>
          <p:nvPr/>
        </p:nvSpPr>
        <p:spPr>
          <a:xfrm flipH="1">
            <a:off x="2756663" y="1791317"/>
            <a:ext cx="4275455" cy="2224405"/>
          </a:xfrm>
          <a:prstGeom prst="arc">
            <a:avLst/>
          </a:prstGeom>
          <a:ln w="12700">
            <a:solidFill>
              <a:srgbClr val="6AE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Arc 17"/>
          <p:cNvSpPr/>
          <p:nvPr/>
        </p:nvSpPr>
        <p:spPr>
          <a:xfrm>
            <a:off x="4894073" y="1791317"/>
            <a:ext cx="4275455" cy="2224405"/>
          </a:xfrm>
          <a:prstGeom prst="arc">
            <a:avLst/>
          </a:prstGeom>
          <a:ln w="12700">
            <a:solidFill>
              <a:srgbClr val="6AE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Arc 18"/>
          <p:cNvSpPr/>
          <p:nvPr/>
        </p:nvSpPr>
        <p:spPr>
          <a:xfrm flipH="1">
            <a:off x="4795013" y="2371072"/>
            <a:ext cx="828675" cy="1064895"/>
          </a:xfrm>
          <a:prstGeom prst="arc">
            <a:avLst/>
          </a:prstGeom>
          <a:ln w="12700">
            <a:solidFill>
              <a:srgbClr val="6AE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Arc 19"/>
          <p:cNvSpPr/>
          <p:nvPr/>
        </p:nvSpPr>
        <p:spPr>
          <a:xfrm>
            <a:off x="6318378" y="2371072"/>
            <a:ext cx="828675" cy="1064895"/>
          </a:xfrm>
          <a:prstGeom prst="arc">
            <a:avLst/>
          </a:prstGeom>
          <a:ln w="12700">
            <a:solidFill>
              <a:srgbClr val="6AE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309" name="组合 308"/>
          <p:cNvGrpSpPr/>
          <p:nvPr/>
        </p:nvGrpSpPr>
        <p:grpSpPr>
          <a:xfrm>
            <a:off x="8638033" y="2951462"/>
            <a:ext cx="1094740" cy="1101090"/>
            <a:chOff x="13841" y="5401"/>
            <a:chExt cx="1724" cy="1734"/>
          </a:xfrm>
        </p:grpSpPr>
        <p:sp>
          <p:nvSpPr>
            <p:cNvPr id="8" name="Oval 4"/>
            <p:cNvSpPr/>
            <p:nvPr/>
          </p:nvSpPr>
          <p:spPr>
            <a:xfrm flipH="1">
              <a:off x="13841" y="5401"/>
              <a:ext cx="1725" cy="1735"/>
            </a:xfrm>
            <a:prstGeom prst="ellipse">
              <a:avLst/>
            </a:prstGeom>
            <a:solidFill>
              <a:srgbClr val="6AE7FF">
                <a:alpha val="50000"/>
              </a:srgbClr>
            </a:solidFill>
            <a:ln w="7620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grpSp>
          <p:nvGrpSpPr>
            <p:cNvPr id="17" name="Group 20"/>
            <p:cNvGrpSpPr/>
            <p:nvPr/>
          </p:nvGrpSpPr>
          <p:grpSpPr>
            <a:xfrm flipH="1">
              <a:off x="14379" y="5891"/>
              <a:ext cx="649" cy="662"/>
              <a:chOff x="7160655" y="2178006"/>
              <a:chExt cx="379359" cy="386846"/>
            </a:xfrm>
            <a:solidFill>
              <a:schemeClr val="bg1"/>
            </a:solidFill>
          </p:grpSpPr>
          <p:sp>
            <p:nvSpPr>
              <p:cNvPr id="49" name="Freeform 36"/>
              <p:cNvSpPr>
                <a:spLocks noEditPoints="1"/>
              </p:cNvSpPr>
              <p:nvPr/>
            </p:nvSpPr>
            <p:spPr bwMode="auto">
              <a:xfrm>
                <a:off x="7277956" y="2178006"/>
                <a:ext cx="262058" cy="262058"/>
              </a:xfrm>
              <a:custGeom>
                <a:avLst/>
                <a:gdLst>
                  <a:gd name="T0" fmla="*/ 65 w 79"/>
                  <a:gd name="T1" fmla="*/ 14 h 79"/>
                  <a:gd name="T2" fmla="*/ 14 w 79"/>
                  <a:gd name="T3" fmla="*/ 14 h 79"/>
                  <a:gd name="T4" fmla="*/ 11 w 79"/>
                  <a:gd name="T5" fmla="*/ 63 h 79"/>
                  <a:gd name="T6" fmla="*/ 11 w 79"/>
                  <a:gd name="T7" fmla="*/ 63 h 79"/>
                  <a:gd name="T8" fmla="*/ 17 w 79"/>
                  <a:gd name="T9" fmla="*/ 68 h 79"/>
                  <a:gd name="T10" fmla="*/ 64 w 79"/>
                  <a:gd name="T11" fmla="*/ 65 h 79"/>
                  <a:gd name="T12" fmla="*/ 65 w 79"/>
                  <a:gd name="T13" fmla="*/ 14 h 79"/>
                  <a:gd name="T14" fmla="*/ 58 w 79"/>
                  <a:gd name="T15" fmla="*/ 59 h 79"/>
                  <a:gd name="T16" fmla="*/ 20 w 79"/>
                  <a:gd name="T17" fmla="*/ 59 h 79"/>
                  <a:gd name="T18" fmla="*/ 20 w 79"/>
                  <a:gd name="T19" fmla="*/ 21 h 79"/>
                  <a:gd name="T20" fmla="*/ 58 w 79"/>
                  <a:gd name="T21" fmla="*/ 21 h 79"/>
                  <a:gd name="T22" fmla="*/ 58 w 79"/>
                  <a:gd name="T23" fmla="*/ 5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79">
                    <a:moveTo>
                      <a:pt x="65" y="14"/>
                    </a:moveTo>
                    <a:cubicBezTo>
                      <a:pt x="51" y="0"/>
                      <a:pt x="28" y="0"/>
                      <a:pt x="14" y="14"/>
                    </a:cubicBezTo>
                    <a:cubicBezTo>
                      <a:pt x="0" y="28"/>
                      <a:pt x="0" y="49"/>
                      <a:pt x="11" y="63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4" y="66"/>
                      <a:pt x="15" y="67"/>
                      <a:pt x="17" y="68"/>
                    </a:cubicBezTo>
                    <a:cubicBezTo>
                      <a:pt x="31" y="79"/>
                      <a:pt x="51" y="78"/>
                      <a:pt x="64" y="65"/>
                    </a:cubicBezTo>
                    <a:cubicBezTo>
                      <a:pt x="78" y="51"/>
                      <a:pt x="79" y="29"/>
                      <a:pt x="65" y="14"/>
                    </a:cubicBezTo>
                    <a:close/>
                    <a:moveTo>
                      <a:pt x="58" y="59"/>
                    </a:moveTo>
                    <a:cubicBezTo>
                      <a:pt x="47" y="69"/>
                      <a:pt x="30" y="69"/>
                      <a:pt x="20" y="59"/>
                    </a:cubicBezTo>
                    <a:cubicBezTo>
                      <a:pt x="9" y="48"/>
                      <a:pt x="9" y="31"/>
                      <a:pt x="20" y="21"/>
                    </a:cubicBezTo>
                    <a:cubicBezTo>
                      <a:pt x="31" y="10"/>
                      <a:pt x="48" y="10"/>
                      <a:pt x="58" y="21"/>
                    </a:cubicBezTo>
                    <a:cubicBezTo>
                      <a:pt x="69" y="31"/>
                      <a:pt x="69" y="48"/>
                      <a:pt x="5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6" name="Freeform 37"/>
              <p:cNvSpPr/>
              <p:nvPr/>
            </p:nvSpPr>
            <p:spPr bwMode="auto">
              <a:xfrm>
                <a:off x="7160655" y="2400130"/>
                <a:ext cx="159730" cy="164722"/>
              </a:xfrm>
              <a:custGeom>
                <a:avLst/>
                <a:gdLst>
                  <a:gd name="T0" fmla="*/ 0 w 64"/>
                  <a:gd name="T1" fmla="*/ 52 h 66"/>
                  <a:gd name="T2" fmla="*/ 12 w 64"/>
                  <a:gd name="T3" fmla="*/ 66 h 66"/>
                  <a:gd name="T4" fmla="*/ 64 w 64"/>
                  <a:gd name="T5" fmla="*/ 8 h 66"/>
                  <a:gd name="T6" fmla="*/ 55 w 64"/>
                  <a:gd name="T7" fmla="*/ 0 h 66"/>
                  <a:gd name="T8" fmla="*/ 0 w 64"/>
                  <a:gd name="T9" fmla="*/ 5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66">
                    <a:moveTo>
                      <a:pt x="0" y="52"/>
                    </a:moveTo>
                    <a:lnTo>
                      <a:pt x="12" y="66"/>
                    </a:lnTo>
                    <a:lnTo>
                      <a:pt x="64" y="8"/>
                    </a:lnTo>
                    <a:lnTo>
                      <a:pt x="55" y="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51" name="Freeform 38"/>
              <p:cNvSpPr/>
              <p:nvPr/>
            </p:nvSpPr>
            <p:spPr bwMode="auto">
              <a:xfrm>
                <a:off x="7412728" y="2265358"/>
                <a:ext cx="99831" cy="119797"/>
              </a:xfrm>
              <a:custGeom>
                <a:avLst/>
                <a:gdLst>
                  <a:gd name="T0" fmla="*/ 16 w 30"/>
                  <a:gd name="T1" fmla="*/ 0 h 36"/>
                  <a:gd name="T2" fmla="*/ 0 w 30"/>
                  <a:gd name="T3" fmla="*/ 34 h 36"/>
                  <a:gd name="T4" fmla="*/ 6 w 30"/>
                  <a:gd name="T5" fmla="*/ 36 h 36"/>
                  <a:gd name="T6" fmla="*/ 16 w 3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16" y="0"/>
                    </a:moveTo>
                    <a:cubicBezTo>
                      <a:pt x="20" y="26"/>
                      <a:pt x="0" y="34"/>
                      <a:pt x="0" y="34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0" y="21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2093723" y="3009247"/>
            <a:ext cx="1094740" cy="1101090"/>
            <a:chOff x="3535" y="5492"/>
            <a:chExt cx="1724" cy="1734"/>
          </a:xfrm>
        </p:grpSpPr>
        <p:sp>
          <p:nvSpPr>
            <p:cNvPr id="11" name="Oval 7"/>
            <p:cNvSpPr/>
            <p:nvPr/>
          </p:nvSpPr>
          <p:spPr>
            <a:xfrm flipH="1">
              <a:off x="3535" y="5492"/>
              <a:ext cx="1725" cy="1735"/>
            </a:xfrm>
            <a:prstGeom prst="ellipse">
              <a:avLst/>
            </a:prstGeom>
            <a:solidFill>
              <a:srgbClr val="6AE7FF">
                <a:alpha val="50000"/>
              </a:srgbClr>
            </a:solidFill>
            <a:ln w="7620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8" name="Freeform 62"/>
            <p:cNvSpPr>
              <a:spLocks noEditPoints="1"/>
            </p:cNvSpPr>
            <p:nvPr/>
          </p:nvSpPr>
          <p:spPr bwMode="auto">
            <a:xfrm flipH="1">
              <a:off x="4090" y="5908"/>
              <a:ext cx="615" cy="829"/>
            </a:xfrm>
            <a:custGeom>
              <a:avLst/>
              <a:gdLst>
                <a:gd name="T0" fmla="*/ 108 w 108"/>
                <a:gd name="T1" fmla="*/ 145 h 145"/>
                <a:gd name="T2" fmla="*/ 0 w 108"/>
                <a:gd name="T3" fmla="*/ 145 h 145"/>
                <a:gd name="T4" fmla="*/ 0 w 108"/>
                <a:gd name="T5" fmla="*/ 136 h 145"/>
                <a:gd name="T6" fmla="*/ 13 w 108"/>
                <a:gd name="T7" fmla="*/ 125 h 145"/>
                <a:gd name="T8" fmla="*/ 96 w 108"/>
                <a:gd name="T9" fmla="*/ 125 h 145"/>
                <a:gd name="T10" fmla="*/ 108 w 108"/>
                <a:gd name="T11" fmla="*/ 135 h 145"/>
                <a:gd name="T12" fmla="*/ 108 w 108"/>
                <a:gd name="T13" fmla="*/ 145 h 145"/>
                <a:gd name="T14" fmla="*/ 16 w 108"/>
                <a:gd name="T15" fmla="*/ 116 h 145"/>
                <a:gd name="T16" fmla="*/ 24 w 108"/>
                <a:gd name="T17" fmla="*/ 91 h 145"/>
                <a:gd name="T18" fmla="*/ 85 w 108"/>
                <a:gd name="T19" fmla="*/ 91 h 145"/>
                <a:gd name="T20" fmla="*/ 92 w 108"/>
                <a:gd name="T21" fmla="*/ 116 h 145"/>
                <a:gd name="T22" fmla="*/ 16 w 108"/>
                <a:gd name="T23" fmla="*/ 116 h 145"/>
                <a:gd name="T24" fmla="*/ 28 w 108"/>
                <a:gd name="T25" fmla="*/ 76 h 145"/>
                <a:gd name="T26" fmla="*/ 36 w 108"/>
                <a:gd name="T27" fmla="*/ 51 h 145"/>
                <a:gd name="T28" fmla="*/ 72 w 108"/>
                <a:gd name="T29" fmla="*/ 51 h 145"/>
                <a:gd name="T30" fmla="*/ 80 w 108"/>
                <a:gd name="T31" fmla="*/ 76 h 145"/>
                <a:gd name="T32" fmla="*/ 28 w 108"/>
                <a:gd name="T33" fmla="*/ 76 h 145"/>
                <a:gd name="T34" fmla="*/ 48 w 108"/>
                <a:gd name="T35" fmla="*/ 12 h 145"/>
                <a:gd name="T36" fmla="*/ 60 w 108"/>
                <a:gd name="T37" fmla="*/ 12 h 145"/>
                <a:gd name="T38" fmla="*/ 67 w 108"/>
                <a:gd name="T39" fmla="*/ 37 h 145"/>
                <a:gd name="T40" fmla="*/ 41 w 108"/>
                <a:gd name="T41" fmla="*/ 37 h 145"/>
                <a:gd name="T42" fmla="*/ 48 w 108"/>
                <a:gd name="T43" fmla="*/ 1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45">
                  <a:moveTo>
                    <a:pt x="108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96" y="125"/>
                    <a:pt x="96" y="125"/>
                    <a:pt x="96" y="125"/>
                  </a:cubicBezTo>
                  <a:cubicBezTo>
                    <a:pt x="108" y="135"/>
                    <a:pt x="108" y="135"/>
                    <a:pt x="108" y="135"/>
                  </a:cubicBezTo>
                  <a:lnTo>
                    <a:pt x="108" y="145"/>
                  </a:lnTo>
                  <a:close/>
                  <a:moveTo>
                    <a:pt x="16" y="116"/>
                  </a:moveTo>
                  <a:cubicBezTo>
                    <a:pt x="24" y="91"/>
                    <a:pt x="24" y="91"/>
                    <a:pt x="24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92" y="116"/>
                    <a:pt x="92" y="116"/>
                    <a:pt x="92" y="116"/>
                  </a:cubicBezTo>
                  <a:lnTo>
                    <a:pt x="16" y="116"/>
                  </a:lnTo>
                  <a:close/>
                  <a:moveTo>
                    <a:pt x="28" y="76"/>
                  </a:moveTo>
                  <a:cubicBezTo>
                    <a:pt x="36" y="51"/>
                    <a:pt x="36" y="51"/>
                    <a:pt x="36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80" y="76"/>
                    <a:pt x="80" y="76"/>
                    <a:pt x="80" y="76"/>
                  </a:cubicBezTo>
                  <a:lnTo>
                    <a:pt x="28" y="76"/>
                  </a:lnTo>
                  <a:close/>
                  <a:moveTo>
                    <a:pt x="48" y="12"/>
                  </a:moveTo>
                  <a:cubicBezTo>
                    <a:pt x="48" y="12"/>
                    <a:pt x="54" y="0"/>
                    <a:pt x="60" y="12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41" y="37"/>
                    <a:pt x="41" y="37"/>
                    <a:pt x="41" y="37"/>
                  </a:cubicBezTo>
                  <a:lnTo>
                    <a:pt x="48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308" name="组合 307"/>
          <p:cNvGrpSpPr/>
          <p:nvPr/>
        </p:nvGrpSpPr>
        <p:grpSpPr>
          <a:xfrm>
            <a:off x="6484113" y="2974957"/>
            <a:ext cx="1094740" cy="1101090"/>
            <a:chOff x="10449" y="5438"/>
            <a:chExt cx="1724" cy="1734"/>
          </a:xfrm>
        </p:grpSpPr>
        <p:sp>
          <p:nvSpPr>
            <p:cNvPr id="9" name="Oval 5"/>
            <p:cNvSpPr/>
            <p:nvPr/>
          </p:nvSpPr>
          <p:spPr>
            <a:xfrm flipH="1">
              <a:off x="10449" y="5438"/>
              <a:ext cx="1725" cy="1735"/>
            </a:xfrm>
            <a:prstGeom prst="ellipse">
              <a:avLst/>
            </a:prstGeom>
            <a:solidFill>
              <a:srgbClr val="6AE7FF">
                <a:alpha val="50000"/>
              </a:srgbClr>
            </a:solidFill>
            <a:ln w="7620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grpSp>
          <p:nvGrpSpPr>
            <p:cNvPr id="20" name="Group 31"/>
            <p:cNvGrpSpPr/>
            <p:nvPr/>
          </p:nvGrpSpPr>
          <p:grpSpPr>
            <a:xfrm flipH="1">
              <a:off x="10955" y="6139"/>
              <a:ext cx="714" cy="444"/>
              <a:chOff x="2942785" y="3296116"/>
              <a:chExt cx="416796" cy="259561"/>
            </a:xfrm>
            <a:solidFill>
              <a:schemeClr val="bg1"/>
            </a:solidFill>
          </p:grpSpPr>
          <p:sp>
            <p:nvSpPr>
              <p:cNvPr id="41" name="Freeform 95"/>
              <p:cNvSpPr>
                <a:spLocks noEditPoints="1"/>
              </p:cNvSpPr>
              <p:nvPr/>
            </p:nvSpPr>
            <p:spPr bwMode="auto">
              <a:xfrm>
                <a:off x="2942785" y="3296116"/>
                <a:ext cx="416796" cy="259561"/>
              </a:xfrm>
              <a:custGeom>
                <a:avLst/>
                <a:gdLst>
                  <a:gd name="T0" fmla="*/ 113 w 125"/>
                  <a:gd name="T1" fmla="*/ 18 h 78"/>
                  <a:gd name="T2" fmla="*/ 113 w 125"/>
                  <a:gd name="T3" fmla="*/ 0 h 78"/>
                  <a:gd name="T4" fmla="*/ 0 w 125"/>
                  <a:gd name="T5" fmla="*/ 0 h 78"/>
                  <a:gd name="T6" fmla="*/ 0 w 125"/>
                  <a:gd name="T7" fmla="*/ 78 h 78"/>
                  <a:gd name="T8" fmla="*/ 113 w 125"/>
                  <a:gd name="T9" fmla="*/ 78 h 78"/>
                  <a:gd name="T10" fmla="*/ 113 w 125"/>
                  <a:gd name="T11" fmla="*/ 60 h 78"/>
                  <a:gd name="T12" fmla="*/ 125 w 125"/>
                  <a:gd name="T13" fmla="*/ 54 h 78"/>
                  <a:gd name="T14" fmla="*/ 125 w 125"/>
                  <a:gd name="T15" fmla="*/ 25 h 78"/>
                  <a:gd name="T16" fmla="*/ 113 w 125"/>
                  <a:gd name="T17" fmla="*/ 18 h 78"/>
                  <a:gd name="T18" fmla="*/ 104 w 125"/>
                  <a:gd name="T19" fmla="*/ 68 h 78"/>
                  <a:gd name="T20" fmla="*/ 10 w 125"/>
                  <a:gd name="T21" fmla="*/ 68 h 78"/>
                  <a:gd name="T22" fmla="*/ 10 w 125"/>
                  <a:gd name="T23" fmla="*/ 9 h 78"/>
                  <a:gd name="T24" fmla="*/ 104 w 125"/>
                  <a:gd name="T25" fmla="*/ 9 h 78"/>
                  <a:gd name="T26" fmla="*/ 104 w 125"/>
                  <a:gd name="T27" fmla="*/ 6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5" h="78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5"/>
                      <a:pt x="125" y="25"/>
                      <a:pt x="125" y="25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8"/>
                    </a:moveTo>
                    <a:cubicBezTo>
                      <a:pt x="10" y="68"/>
                      <a:pt x="10" y="68"/>
                      <a:pt x="10" y="68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4" y="9"/>
                      <a:pt x="104" y="9"/>
                      <a:pt x="104" y="9"/>
                    </a:cubicBezTo>
                    <a:lnTo>
                      <a:pt x="104" y="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42" name="Rectangle 96"/>
              <p:cNvSpPr>
                <a:spLocks noChangeArrowheads="1"/>
              </p:cNvSpPr>
              <p:nvPr/>
            </p:nvSpPr>
            <p:spPr bwMode="auto">
              <a:xfrm>
                <a:off x="3000187" y="3351023"/>
                <a:ext cx="79865" cy="1447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43" name="Rectangle 97"/>
              <p:cNvSpPr>
                <a:spLocks noChangeArrowheads="1"/>
              </p:cNvSpPr>
              <p:nvPr/>
            </p:nvSpPr>
            <p:spPr bwMode="auto">
              <a:xfrm>
                <a:off x="3092532" y="3351023"/>
                <a:ext cx="77370" cy="1447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  <p:grpSp>
        <p:nvGrpSpPr>
          <p:cNvPr id="307" name="组合 306"/>
          <p:cNvGrpSpPr/>
          <p:nvPr/>
        </p:nvGrpSpPr>
        <p:grpSpPr>
          <a:xfrm>
            <a:off x="4247643" y="2985752"/>
            <a:ext cx="1094740" cy="1101090"/>
            <a:chOff x="6927" y="5455"/>
            <a:chExt cx="1724" cy="1734"/>
          </a:xfrm>
        </p:grpSpPr>
        <p:sp>
          <p:nvSpPr>
            <p:cNvPr id="10" name="Oval 6"/>
            <p:cNvSpPr/>
            <p:nvPr/>
          </p:nvSpPr>
          <p:spPr>
            <a:xfrm flipH="1">
              <a:off x="6927" y="5455"/>
              <a:ext cx="1725" cy="1735"/>
            </a:xfrm>
            <a:prstGeom prst="ellipse">
              <a:avLst/>
            </a:prstGeom>
            <a:solidFill>
              <a:srgbClr val="6AE7FF">
                <a:alpha val="50000"/>
              </a:srgbClr>
            </a:solidFill>
            <a:ln w="7620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grpSp>
          <p:nvGrpSpPr>
            <p:cNvPr id="21" name="Group 35"/>
            <p:cNvGrpSpPr/>
            <p:nvPr/>
          </p:nvGrpSpPr>
          <p:grpSpPr>
            <a:xfrm flipH="1">
              <a:off x="7358" y="5877"/>
              <a:ext cx="897" cy="891"/>
              <a:chOff x="6853673" y="3715407"/>
              <a:chExt cx="379359" cy="376864"/>
            </a:xfrm>
            <a:solidFill>
              <a:schemeClr val="bg1"/>
            </a:solidFill>
          </p:grpSpPr>
          <p:sp>
            <p:nvSpPr>
              <p:cNvPr id="23" name="Freeform 150"/>
              <p:cNvSpPr>
                <a:spLocks noEditPoints="1"/>
              </p:cNvSpPr>
              <p:nvPr/>
            </p:nvSpPr>
            <p:spPr bwMode="auto">
              <a:xfrm>
                <a:off x="6853673" y="3715407"/>
                <a:ext cx="379359" cy="376864"/>
              </a:xfrm>
              <a:custGeom>
                <a:avLst/>
                <a:gdLst>
                  <a:gd name="T0" fmla="*/ 57 w 114"/>
                  <a:gd name="T1" fmla="*/ 0 h 114"/>
                  <a:gd name="T2" fmla="*/ 0 w 114"/>
                  <a:gd name="T3" fmla="*/ 57 h 114"/>
                  <a:gd name="T4" fmla="*/ 57 w 114"/>
                  <a:gd name="T5" fmla="*/ 114 h 114"/>
                  <a:gd name="T6" fmla="*/ 114 w 114"/>
                  <a:gd name="T7" fmla="*/ 57 h 114"/>
                  <a:gd name="T8" fmla="*/ 57 w 114"/>
                  <a:gd name="T9" fmla="*/ 0 h 114"/>
                  <a:gd name="T10" fmla="*/ 57 w 114"/>
                  <a:gd name="T11" fmla="*/ 108 h 114"/>
                  <a:gd name="T12" fmla="*/ 6 w 114"/>
                  <a:gd name="T13" fmla="*/ 57 h 114"/>
                  <a:gd name="T14" fmla="*/ 57 w 114"/>
                  <a:gd name="T15" fmla="*/ 6 h 114"/>
                  <a:gd name="T16" fmla="*/ 108 w 114"/>
                  <a:gd name="T17" fmla="*/ 57 h 114"/>
                  <a:gd name="T18" fmla="*/ 57 w 114"/>
                  <a:gd name="T19" fmla="*/ 108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4">
                    <a:moveTo>
                      <a:pt x="57" y="0"/>
                    </a:moveTo>
                    <a:cubicBezTo>
                      <a:pt x="25" y="0"/>
                      <a:pt x="0" y="25"/>
                      <a:pt x="0" y="57"/>
                    </a:cubicBezTo>
                    <a:cubicBezTo>
                      <a:pt x="0" y="89"/>
                      <a:pt x="25" y="114"/>
                      <a:pt x="57" y="114"/>
                    </a:cubicBezTo>
                    <a:cubicBezTo>
                      <a:pt x="89" y="114"/>
                      <a:pt x="114" y="89"/>
                      <a:pt x="114" y="57"/>
                    </a:cubicBezTo>
                    <a:cubicBezTo>
                      <a:pt x="114" y="25"/>
                      <a:pt x="89" y="0"/>
                      <a:pt x="57" y="0"/>
                    </a:cubicBezTo>
                    <a:close/>
                    <a:moveTo>
                      <a:pt x="57" y="108"/>
                    </a:moveTo>
                    <a:cubicBezTo>
                      <a:pt x="29" y="108"/>
                      <a:pt x="6" y="85"/>
                      <a:pt x="6" y="57"/>
                    </a:cubicBezTo>
                    <a:cubicBezTo>
                      <a:pt x="6" y="29"/>
                      <a:pt x="29" y="6"/>
                      <a:pt x="57" y="6"/>
                    </a:cubicBezTo>
                    <a:cubicBezTo>
                      <a:pt x="85" y="6"/>
                      <a:pt x="108" y="29"/>
                      <a:pt x="108" y="57"/>
                    </a:cubicBezTo>
                    <a:cubicBezTo>
                      <a:pt x="108" y="85"/>
                      <a:pt x="85" y="108"/>
                      <a:pt x="57" y="10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24" name="Rectangle 151"/>
              <p:cNvSpPr>
                <a:spLocks noChangeArrowheads="1"/>
              </p:cNvSpPr>
              <p:nvPr/>
            </p:nvSpPr>
            <p:spPr bwMode="auto">
              <a:xfrm>
                <a:off x="6998429" y="3987447"/>
                <a:ext cx="22463" cy="4242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25" name="Rectangle 152"/>
              <p:cNvSpPr>
                <a:spLocks noChangeArrowheads="1"/>
              </p:cNvSpPr>
              <p:nvPr/>
            </p:nvSpPr>
            <p:spPr bwMode="auto">
              <a:xfrm>
                <a:off x="7033370" y="3987447"/>
                <a:ext cx="19966" cy="4242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26" name="Rectangle 153"/>
              <p:cNvSpPr>
                <a:spLocks noChangeArrowheads="1"/>
              </p:cNvSpPr>
              <p:nvPr/>
            </p:nvSpPr>
            <p:spPr bwMode="auto">
              <a:xfrm>
                <a:off x="7068311" y="3987447"/>
                <a:ext cx="19966" cy="424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27" name="Freeform 154"/>
              <p:cNvSpPr/>
              <p:nvPr/>
            </p:nvSpPr>
            <p:spPr bwMode="auto">
              <a:xfrm>
                <a:off x="6970976" y="3822725"/>
                <a:ext cx="82362" cy="84857"/>
              </a:xfrm>
              <a:custGeom>
                <a:avLst/>
                <a:gdLst>
                  <a:gd name="T0" fmla="*/ 19 w 25"/>
                  <a:gd name="T1" fmla="*/ 22 h 25"/>
                  <a:gd name="T2" fmla="*/ 22 w 25"/>
                  <a:gd name="T3" fmla="*/ 25 h 25"/>
                  <a:gd name="T4" fmla="*/ 25 w 25"/>
                  <a:gd name="T5" fmla="*/ 22 h 25"/>
                  <a:gd name="T6" fmla="*/ 22 w 25"/>
                  <a:gd name="T7" fmla="*/ 19 h 25"/>
                  <a:gd name="T8" fmla="*/ 21 w 25"/>
                  <a:gd name="T9" fmla="*/ 19 h 25"/>
                  <a:gd name="T10" fmla="*/ 0 w 25"/>
                  <a:gd name="T11" fmla="*/ 0 h 25"/>
                  <a:gd name="T12" fmla="*/ 19 w 25"/>
                  <a:gd name="T13" fmla="*/ 22 h 25"/>
                  <a:gd name="T14" fmla="*/ 19 w 25"/>
                  <a:gd name="T15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5">
                    <a:moveTo>
                      <a:pt x="19" y="22"/>
                    </a:moveTo>
                    <a:cubicBezTo>
                      <a:pt x="19" y="24"/>
                      <a:pt x="20" y="25"/>
                      <a:pt x="22" y="25"/>
                    </a:cubicBezTo>
                    <a:cubicBezTo>
                      <a:pt x="24" y="25"/>
                      <a:pt x="25" y="24"/>
                      <a:pt x="25" y="22"/>
                    </a:cubicBezTo>
                    <a:cubicBezTo>
                      <a:pt x="25" y="21"/>
                      <a:pt x="24" y="19"/>
                      <a:pt x="22" y="19"/>
                    </a:cubicBezTo>
                    <a:cubicBezTo>
                      <a:pt x="22" y="19"/>
                      <a:pt x="22" y="19"/>
                      <a:pt x="21" y="1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28" name="Freeform 155"/>
              <p:cNvSpPr/>
              <p:nvPr/>
            </p:nvSpPr>
            <p:spPr bwMode="auto">
              <a:xfrm>
                <a:off x="6921060" y="3987447"/>
                <a:ext cx="22463" cy="19966"/>
              </a:xfrm>
              <a:custGeom>
                <a:avLst/>
                <a:gdLst>
                  <a:gd name="T0" fmla="*/ 0 w 9"/>
                  <a:gd name="T1" fmla="*/ 6 h 8"/>
                  <a:gd name="T2" fmla="*/ 3 w 9"/>
                  <a:gd name="T3" fmla="*/ 8 h 8"/>
                  <a:gd name="T4" fmla="*/ 9 w 9"/>
                  <a:gd name="T5" fmla="*/ 1 h 8"/>
                  <a:gd name="T6" fmla="*/ 7 w 9"/>
                  <a:gd name="T7" fmla="*/ 0 h 8"/>
                  <a:gd name="T8" fmla="*/ 0 w 9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0" y="6"/>
                    </a:moveTo>
                    <a:lnTo>
                      <a:pt x="3" y="8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29" name="Freeform 156"/>
              <p:cNvSpPr/>
              <p:nvPr/>
            </p:nvSpPr>
            <p:spPr bwMode="auto">
              <a:xfrm>
                <a:off x="6901094" y="3942523"/>
                <a:ext cx="27454" cy="14975"/>
              </a:xfrm>
              <a:custGeom>
                <a:avLst/>
                <a:gdLst>
                  <a:gd name="T0" fmla="*/ 9 w 11"/>
                  <a:gd name="T1" fmla="*/ 0 h 6"/>
                  <a:gd name="T2" fmla="*/ 0 w 11"/>
                  <a:gd name="T3" fmla="*/ 3 h 6"/>
                  <a:gd name="T4" fmla="*/ 1 w 11"/>
                  <a:gd name="T5" fmla="*/ 6 h 6"/>
                  <a:gd name="T6" fmla="*/ 11 w 11"/>
                  <a:gd name="T7" fmla="*/ 3 h 6"/>
                  <a:gd name="T8" fmla="*/ 9 w 1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9" y="0"/>
                    </a:moveTo>
                    <a:lnTo>
                      <a:pt x="0" y="3"/>
                    </a:lnTo>
                    <a:lnTo>
                      <a:pt x="1" y="6"/>
                    </a:lnTo>
                    <a:lnTo>
                      <a:pt x="11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30" name="Freeform 157"/>
              <p:cNvSpPr/>
              <p:nvPr/>
            </p:nvSpPr>
            <p:spPr bwMode="auto">
              <a:xfrm>
                <a:off x="6933538" y="3790281"/>
                <a:ext cx="19966" cy="22463"/>
              </a:xfrm>
              <a:custGeom>
                <a:avLst/>
                <a:gdLst>
                  <a:gd name="T0" fmla="*/ 0 w 8"/>
                  <a:gd name="T1" fmla="*/ 3 h 9"/>
                  <a:gd name="T2" fmla="*/ 7 w 8"/>
                  <a:gd name="T3" fmla="*/ 9 h 9"/>
                  <a:gd name="T4" fmla="*/ 8 w 8"/>
                  <a:gd name="T5" fmla="*/ 7 h 9"/>
                  <a:gd name="T6" fmla="*/ 2 w 8"/>
                  <a:gd name="T7" fmla="*/ 0 h 9"/>
                  <a:gd name="T8" fmla="*/ 0 w 8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0" y="3"/>
                    </a:moveTo>
                    <a:lnTo>
                      <a:pt x="7" y="9"/>
                    </a:lnTo>
                    <a:lnTo>
                      <a:pt x="8" y="7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31" name="Freeform 158"/>
              <p:cNvSpPr/>
              <p:nvPr/>
            </p:nvSpPr>
            <p:spPr bwMode="auto">
              <a:xfrm>
                <a:off x="6903589" y="3840196"/>
                <a:ext cx="27454" cy="12480"/>
              </a:xfrm>
              <a:custGeom>
                <a:avLst/>
                <a:gdLst>
                  <a:gd name="T0" fmla="*/ 11 w 11"/>
                  <a:gd name="T1" fmla="*/ 3 h 5"/>
                  <a:gd name="T2" fmla="*/ 2 w 11"/>
                  <a:gd name="T3" fmla="*/ 0 h 5"/>
                  <a:gd name="T4" fmla="*/ 0 w 11"/>
                  <a:gd name="T5" fmla="*/ 3 h 5"/>
                  <a:gd name="T6" fmla="*/ 10 w 11"/>
                  <a:gd name="T7" fmla="*/ 5 h 5"/>
                  <a:gd name="T8" fmla="*/ 11 w 11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">
                    <a:moveTo>
                      <a:pt x="11" y="3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10" y="5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32" name="Rectangle 159"/>
              <p:cNvSpPr>
                <a:spLocks noChangeArrowheads="1"/>
              </p:cNvSpPr>
              <p:nvPr/>
            </p:nvSpPr>
            <p:spPr bwMode="auto">
              <a:xfrm>
                <a:off x="7040858" y="3750348"/>
                <a:ext cx="7488" cy="224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33" name="Freeform 160"/>
              <p:cNvSpPr/>
              <p:nvPr/>
            </p:nvSpPr>
            <p:spPr bwMode="auto">
              <a:xfrm>
                <a:off x="6973471" y="3760331"/>
                <a:ext cx="17471" cy="22463"/>
              </a:xfrm>
              <a:custGeom>
                <a:avLst/>
                <a:gdLst>
                  <a:gd name="T0" fmla="*/ 7 w 7"/>
                  <a:gd name="T1" fmla="*/ 8 h 9"/>
                  <a:gd name="T2" fmla="*/ 3 w 7"/>
                  <a:gd name="T3" fmla="*/ 0 h 9"/>
                  <a:gd name="T4" fmla="*/ 0 w 7"/>
                  <a:gd name="T5" fmla="*/ 2 h 9"/>
                  <a:gd name="T6" fmla="*/ 4 w 7"/>
                  <a:gd name="T7" fmla="*/ 9 h 9"/>
                  <a:gd name="T8" fmla="*/ 7 w 7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7" y="8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4" y="9"/>
                    </a:lnTo>
                    <a:lnTo>
                      <a:pt x="7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34" name="Freeform 161"/>
              <p:cNvSpPr/>
              <p:nvPr/>
            </p:nvSpPr>
            <p:spPr bwMode="auto">
              <a:xfrm>
                <a:off x="7088277" y="3760331"/>
                <a:ext cx="12480" cy="27454"/>
              </a:xfrm>
              <a:custGeom>
                <a:avLst/>
                <a:gdLst>
                  <a:gd name="T0" fmla="*/ 0 w 5"/>
                  <a:gd name="T1" fmla="*/ 9 h 11"/>
                  <a:gd name="T2" fmla="*/ 2 w 5"/>
                  <a:gd name="T3" fmla="*/ 11 h 11"/>
                  <a:gd name="T4" fmla="*/ 5 w 5"/>
                  <a:gd name="T5" fmla="*/ 2 h 11"/>
                  <a:gd name="T6" fmla="*/ 2 w 5"/>
                  <a:gd name="T7" fmla="*/ 0 h 11"/>
                  <a:gd name="T8" fmla="*/ 0 w 5"/>
                  <a:gd name="T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1">
                    <a:moveTo>
                      <a:pt x="0" y="9"/>
                    </a:moveTo>
                    <a:lnTo>
                      <a:pt x="2" y="11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35" name="Freeform 162"/>
              <p:cNvSpPr/>
              <p:nvPr/>
            </p:nvSpPr>
            <p:spPr bwMode="auto">
              <a:xfrm>
                <a:off x="7130706" y="3987447"/>
                <a:ext cx="22463" cy="19966"/>
              </a:xfrm>
              <a:custGeom>
                <a:avLst/>
                <a:gdLst>
                  <a:gd name="T0" fmla="*/ 0 w 9"/>
                  <a:gd name="T1" fmla="*/ 1 h 8"/>
                  <a:gd name="T2" fmla="*/ 8 w 9"/>
                  <a:gd name="T3" fmla="*/ 8 h 8"/>
                  <a:gd name="T4" fmla="*/ 9 w 9"/>
                  <a:gd name="T5" fmla="*/ 6 h 8"/>
                  <a:gd name="T6" fmla="*/ 3 w 9"/>
                  <a:gd name="T7" fmla="*/ 0 h 8"/>
                  <a:gd name="T8" fmla="*/ 0 w 9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0" y="1"/>
                    </a:moveTo>
                    <a:lnTo>
                      <a:pt x="8" y="8"/>
                    </a:lnTo>
                    <a:lnTo>
                      <a:pt x="9" y="6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36" name="Freeform 163"/>
              <p:cNvSpPr/>
              <p:nvPr/>
            </p:nvSpPr>
            <p:spPr bwMode="auto">
              <a:xfrm>
                <a:off x="7158159" y="3942523"/>
                <a:ext cx="24958" cy="14975"/>
              </a:xfrm>
              <a:custGeom>
                <a:avLst/>
                <a:gdLst>
                  <a:gd name="T0" fmla="*/ 0 w 10"/>
                  <a:gd name="T1" fmla="*/ 3 h 6"/>
                  <a:gd name="T2" fmla="*/ 9 w 10"/>
                  <a:gd name="T3" fmla="*/ 6 h 6"/>
                  <a:gd name="T4" fmla="*/ 10 w 10"/>
                  <a:gd name="T5" fmla="*/ 3 h 6"/>
                  <a:gd name="T6" fmla="*/ 1 w 10"/>
                  <a:gd name="T7" fmla="*/ 0 h 6"/>
                  <a:gd name="T8" fmla="*/ 0 w 10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0" y="3"/>
                    </a:moveTo>
                    <a:lnTo>
                      <a:pt x="9" y="6"/>
                    </a:lnTo>
                    <a:lnTo>
                      <a:pt x="10" y="3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37" name="Freeform 164"/>
              <p:cNvSpPr/>
              <p:nvPr/>
            </p:nvSpPr>
            <p:spPr bwMode="auto">
              <a:xfrm>
                <a:off x="7128209" y="3790281"/>
                <a:ext cx="22463" cy="22463"/>
              </a:xfrm>
              <a:custGeom>
                <a:avLst/>
                <a:gdLst>
                  <a:gd name="T0" fmla="*/ 9 w 9"/>
                  <a:gd name="T1" fmla="*/ 3 h 9"/>
                  <a:gd name="T2" fmla="*/ 8 w 9"/>
                  <a:gd name="T3" fmla="*/ 0 h 9"/>
                  <a:gd name="T4" fmla="*/ 0 w 9"/>
                  <a:gd name="T5" fmla="*/ 7 h 9"/>
                  <a:gd name="T6" fmla="*/ 2 w 9"/>
                  <a:gd name="T7" fmla="*/ 9 h 9"/>
                  <a:gd name="T8" fmla="*/ 9 w 9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9" y="3"/>
                    </a:moveTo>
                    <a:lnTo>
                      <a:pt x="8" y="0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38" name="Freeform 165"/>
              <p:cNvSpPr/>
              <p:nvPr/>
            </p:nvSpPr>
            <p:spPr bwMode="auto">
              <a:xfrm>
                <a:off x="7153167" y="3840196"/>
                <a:ext cx="27454" cy="12480"/>
              </a:xfrm>
              <a:custGeom>
                <a:avLst/>
                <a:gdLst>
                  <a:gd name="T0" fmla="*/ 10 w 11"/>
                  <a:gd name="T1" fmla="*/ 0 h 5"/>
                  <a:gd name="T2" fmla="*/ 0 w 11"/>
                  <a:gd name="T3" fmla="*/ 3 h 5"/>
                  <a:gd name="T4" fmla="*/ 2 w 11"/>
                  <a:gd name="T5" fmla="*/ 5 h 5"/>
                  <a:gd name="T6" fmla="*/ 11 w 11"/>
                  <a:gd name="T7" fmla="*/ 3 h 5"/>
                  <a:gd name="T8" fmla="*/ 10 w 1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">
                    <a:moveTo>
                      <a:pt x="10" y="0"/>
                    </a:moveTo>
                    <a:lnTo>
                      <a:pt x="0" y="3"/>
                    </a:lnTo>
                    <a:lnTo>
                      <a:pt x="2" y="5"/>
                    </a:lnTo>
                    <a:lnTo>
                      <a:pt x="11" y="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39" name="Rectangle 166"/>
              <p:cNvSpPr>
                <a:spLocks noChangeArrowheads="1"/>
              </p:cNvSpPr>
              <p:nvPr/>
            </p:nvSpPr>
            <p:spPr bwMode="auto">
              <a:xfrm>
                <a:off x="6893606" y="3890112"/>
                <a:ext cx="24958" cy="74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40" name="Rectangle 167"/>
              <p:cNvSpPr>
                <a:spLocks noChangeArrowheads="1"/>
              </p:cNvSpPr>
              <p:nvPr/>
            </p:nvSpPr>
            <p:spPr bwMode="auto">
              <a:xfrm>
                <a:off x="7170638" y="3892607"/>
                <a:ext cx="27454" cy="74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  <p:sp>
        <p:nvSpPr>
          <p:cNvPr id="52" name="矩形 51"/>
          <p:cNvSpPr/>
          <p:nvPr/>
        </p:nvSpPr>
        <p:spPr>
          <a:xfrm>
            <a:off x="1668908" y="4273532"/>
            <a:ext cx="1944370" cy="504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HTML</a:t>
            </a:r>
            <a:endParaRPr lang="zh-CN" altLang="en-US" sz="2800" dirty="0"/>
          </a:p>
        </p:txBody>
      </p:sp>
      <p:sp>
        <p:nvSpPr>
          <p:cNvPr id="53" name="矩形 52"/>
          <p:cNvSpPr/>
          <p:nvPr/>
        </p:nvSpPr>
        <p:spPr>
          <a:xfrm>
            <a:off x="3814573" y="4273532"/>
            <a:ext cx="1961515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CSS</a:t>
            </a:r>
            <a:endParaRPr lang="zh-CN" altLang="en-US" sz="2000" dirty="0">
              <a:solidFill>
                <a:srgbClr val="10FBFE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6044058" y="4273532"/>
            <a:ext cx="1974850" cy="504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JavaScript</a:t>
            </a:r>
            <a:endParaRPr lang="zh-CN" altLang="en-US" sz="2800" dirty="0"/>
          </a:p>
        </p:txBody>
      </p:sp>
      <p:sp>
        <p:nvSpPr>
          <p:cNvPr id="55" name="矩形 54"/>
          <p:cNvSpPr/>
          <p:nvPr/>
        </p:nvSpPr>
        <p:spPr>
          <a:xfrm>
            <a:off x="8221473" y="4273532"/>
            <a:ext cx="1929130" cy="504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计算机图形学</a:t>
            </a:r>
            <a:endParaRPr lang="zh-CN" altLang="en-US" sz="28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98DFB27-7D9E-49C7-AAAB-3FA312A5615F}"/>
              </a:ext>
            </a:extLst>
          </p:cNvPr>
          <p:cNvSpPr txBox="1"/>
          <p:nvPr/>
        </p:nvSpPr>
        <p:spPr>
          <a:xfrm>
            <a:off x="4707679" y="1477011"/>
            <a:ext cx="2788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err="1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Webgl</a:t>
            </a:r>
            <a:r>
              <a:rPr lang="zh-CN" altLang="en-US" sz="2800" b="1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学习基础</a:t>
            </a:r>
          </a:p>
        </p:txBody>
      </p:sp>
      <p:sp>
        <p:nvSpPr>
          <p:cNvPr id="60" name="Arc 17">
            <a:extLst>
              <a:ext uri="{FF2B5EF4-FFF2-40B4-BE49-F238E27FC236}">
                <a16:creationId xmlns:a16="http://schemas.microsoft.com/office/drawing/2014/main" id="{A2EF48FF-0E0A-4747-BB6E-3B2457AD8D2F}"/>
              </a:ext>
            </a:extLst>
          </p:cNvPr>
          <p:cNvSpPr/>
          <p:nvPr/>
        </p:nvSpPr>
        <p:spPr>
          <a:xfrm>
            <a:off x="6625983" y="1477012"/>
            <a:ext cx="4275455" cy="2686348"/>
          </a:xfrm>
          <a:prstGeom prst="arc">
            <a:avLst>
              <a:gd name="adj1" fmla="val 12946407"/>
              <a:gd name="adj2" fmla="val 412311"/>
            </a:avLst>
          </a:prstGeom>
          <a:ln w="12700">
            <a:solidFill>
              <a:srgbClr val="6AE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4EEECA22-6FC7-44E4-B9E4-B28642AF25B6}"/>
              </a:ext>
            </a:extLst>
          </p:cNvPr>
          <p:cNvGrpSpPr/>
          <p:nvPr/>
        </p:nvGrpSpPr>
        <p:grpSpPr>
          <a:xfrm>
            <a:off x="10283133" y="3042938"/>
            <a:ext cx="1094740" cy="1101090"/>
            <a:chOff x="13841" y="5401"/>
            <a:chExt cx="1724" cy="1734"/>
          </a:xfrm>
        </p:grpSpPr>
        <p:sp>
          <p:nvSpPr>
            <p:cNvPr id="62" name="Oval 4">
              <a:extLst>
                <a:ext uri="{FF2B5EF4-FFF2-40B4-BE49-F238E27FC236}">
                  <a16:creationId xmlns:a16="http://schemas.microsoft.com/office/drawing/2014/main" id="{B8311720-D46A-426F-9CCF-0CB3414871D2}"/>
                </a:ext>
              </a:extLst>
            </p:cNvPr>
            <p:cNvSpPr/>
            <p:nvPr/>
          </p:nvSpPr>
          <p:spPr>
            <a:xfrm flipH="1">
              <a:off x="13841" y="5401"/>
              <a:ext cx="1725" cy="1735"/>
            </a:xfrm>
            <a:prstGeom prst="ellipse">
              <a:avLst/>
            </a:prstGeom>
            <a:solidFill>
              <a:srgbClr val="6AE7FF">
                <a:alpha val="50000"/>
              </a:srgbClr>
            </a:solidFill>
            <a:ln w="7620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grpSp>
          <p:nvGrpSpPr>
            <p:cNvPr id="63" name="Group 20">
              <a:extLst>
                <a:ext uri="{FF2B5EF4-FFF2-40B4-BE49-F238E27FC236}">
                  <a16:creationId xmlns:a16="http://schemas.microsoft.com/office/drawing/2014/main" id="{7CE92BF2-5758-4E21-97F4-01815A085E93}"/>
                </a:ext>
              </a:extLst>
            </p:cNvPr>
            <p:cNvGrpSpPr/>
            <p:nvPr/>
          </p:nvGrpSpPr>
          <p:grpSpPr>
            <a:xfrm flipH="1">
              <a:off x="14379" y="5891"/>
              <a:ext cx="649" cy="662"/>
              <a:chOff x="7160655" y="2178006"/>
              <a:chExt cx="379359" cy="386846"/>
            </a:xfrm>
            <a:solidFill>
              <a:schemeClr val="bg1"/>
            </a:solidFill>
          </p:grpSpPr>
          <p:sp>
            <p:nvSpPr>
              <p:cNvPr id="64" name="Freeform 36">
                <a:extLst>
                  <a:ext uri="{FF2B5EF4-FFF2-40B4-BE49-F238E27FC236}">
                    <a16:creationId xmlns:a16="http://schemas.microsoft.com/office/drawing/2014/main" id="{AF1ABFF4-0E18-42A6-AC22-ACE5F292C4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77956" y="2178006"/>
                <a:ext cx="262058" cy="262058"/>
              </a:xfrm>
              <a:custGeom>
                <a:avLst/>
                <a:gdLst>
                  <a:gd name="T0" fmla="*/ 65 w 79"/>
                  <a:gd name="T1" fmla="*/ 14 h 79"/>
                  <a:gd name="T2" fmla="*/ 14 w 79"/>
                  <a:gd name="T3" fmla="*/ 14 h 79"/>
                  <a:gd name="T4" fmla="*/ 11 w 79"/>
                  <a:gd name="T5" fmla="*/ 63 h 79"/>
                  <a:gd name="T6" fmla="*/ 11 w 79"/>
                  <a:gd name="T7" fmla="*/ 63 h 79"/>
                  <a:gd name="T8" fmla="*/ 17 w 79"/>
                  <a:gd name="T9" fmla="*/ 68 h 79"/>
                  <a:gd name="T10" fmla="*/ 64 w 79"/>
                  <a:gd name="T11" fmla="*/ 65 h 79"/>
                  <a:gd name="T12" fmla="*/ 65 w 79"/>
                  <a:gd name="T13" fmla="*/ 14 h 79"/>
                  <a:gd name="T14" fmla="*/ 58 w 79"/>
                  <a:gd name="T15" fmla="*/ 59 h 79"/>
                  <a:gd name="T16" fmla="*/ 20 w 79"/>
                  <a:gd name="T17" fmla="*/ 59 h 79"/>
                  <a:gd name="T18" fmla="*/ 20 w 79"/>
                  <a:gd name="T19" fmla="*/ 21 h 79"/>
                  <a:gd name="T20" fmla="*/ 58 w 79"/>
                  <a:gd name="T21" fmla="*/ 21 h 79"/>
                  <a:gd name="T22" fmla="*/ 58 w 79"/>
                  <a:gd name="T23" fmla="*/ 5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79">
                    <a:moveTo>
                      <a:pt x="65" y="14"/>
                    </a:moveTo>
                    <a:cubicBezTo>
                      <a:pt x="51" y="0"/>
                      <a:pt x="28" y="0"/>
                      <a:pt x="14" y="14"/>
                    </a:cubicBezTo>
                    <a:cubicBezTo>
                      <a:pt x="0" y="28"/>
                      <a:pt x="0" y="49"/>
                      <a:pt x="11" y="63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4" y="66"/>
                      <a:pt x="15" y="67"/>
                      <a:pt x="17" y="68"/>
                    </a:cubicBezTo>
                    <a:cubicBezTo>
                      <a:pt x="31" y="79"/>
                      <a:pt x="51" y="78"/>
                      <a:pt x="64" y="65"/>
                    </a:cubicBezTo>
                    <a:cubicBezTo>
                      <a:pt x="78" y="51"/>
                      <a:pt x="79" y="29"/>
                      <a:pt x="65" y="14"/>
                    </a:cubicBezTo>
                    <a:close/>
                    <a:moveTo>
                      <a:pt x="58" y="59"/>
                    </a:moveTo>
                    <a:cubicBezTo>
                      <a:pt x="47" y="69"/>
                      <a:pt x="30" y="69"/>
                      <a:pt x="20" y="59"/>
                    </a:cubicBezTo>
                    <a:cubicBezTo>
                      <a:pt x="9" y="48"/>
                      <a:pt x="9" y="31"/>
                      <a:pt x="20" y="21"/>
                    </a:cubicBezTo>
                    <a:cubicBezTo>
                      <a:pt x="31" y="10"/>
                      <a:pt x="48" y="10"/>
                      <a:pt x="58" y="21"/>
                    </a:cubicBezTo>
                    <a:cubicBezTo>
                      <a:pt x="69" y="31"/>
                      <a:pt x="69" y="48"/>
                      <a:pt x="5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65" name="Freeform 37">
                <a:extLst>
                  <a:ext uri="{FF2B5EF4-FFF2-40B4-BE49-F238E27FC236}">
                    <a16:creationId xmlns:a16="http://schemas.microsoft.com/office/drawing/2014/main" id="{CF80F1AD-02DC-4A4E-BC2F-4B28DD2DA3C1}"/>
                  </a:ext>
                </a:extLst>
              </p:cNvPr>
              <p:cNvSpPr/>
              <p:nvPr/>
            </p:nvSpPr>
            <p:spPr bwMode="auto">
              <a:xfrm>
                <a:off x="7160655" y="2400130"/>
                <a:ext cx="159730" cy="164722"/>
              </a:xfrm>
              <a:custGeom>
                <a:avLst/>
                <a:gdLst>
                  <a:gd name="T0" fmla="*/ 0 w 64"/>
                  <a:gd name="T1" fmla="*/ 52 h 66"/>
                  <a:gd name="T2" fmla="*/ 12 w 64"/>
                  <a:gd name="T3" fmla="*/ 66 h 66"/>
                  <a:gd name="T4" fmla="*/ 64 w 64"/>
                  <a:gd name="T5" fmla="*/ 8 h 66"/>
                  <a:gd name="T6" fmla="*/ 55 w 64"/>
                  <a:gd name="T7" fmla="*/ 0 h 66"/>
                  <a:gd name="T8" fmla="*/ 0 w 64"/>
                  <a:gd name="T9" fmla="*/ 5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66">
                    <a:moveTo>
                      <a:pt x="0" y="52"/>
                    </a:moveTo>
                    <a:lnTo>
                      <a:pt x="12" y="66"/>
                    </a:lnTo>
                    <a:lnTo>
                      <a:pt x="64" y="8"/>
                    </a:lnTo>
                    <a:lnTo>
                      <a:pt x="55" y="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66" name="Freeform 38">
                <a:extLst>
                  <a:ext uri="{FF2B5EF4-FFF2-40B4-BE49-F238E27FC236}">
                    <a16:creationId xmlns:a16="http://schemas.microsoft.com/office/drawing/2014/main" id="{2028B871-5F7C-454D-BBBF-B3473AB0EBB2}"/>
                  </a:ext>
                </a:extLst>
              </p:cNvPr>
              <p:cNvSpPr/>
              <p:nvPr/>
            </p:nvSpPr>
            <p:spPr bwMode="auto">
              <a:xfrm>
                <a:off x="7412728" y="2265358"/>
                <a:ext cx="99831" cy="119797"/>
              </a:xfrm>
              <a:custGeom>
                <a:avLst/>
                <a:gdLst>
                  <a:gd name="T0" fmla="*/ 16 w 30"/>
                  <a:gd name="T1" fmla="*/ 0 h 36"/>
                  <a:gd name="T2" fmla="*/ 0 w 30"/>
                  <a:gd name="T3" fmla="*/ 34 h 36"/>
                  <a:gd name="T4" fmla="*/ 6 w 30"/>
                  <a:gd name="T5" fmla="*/ 36 h 36"/>
                  <a:gd name="T6" fmla="*/ 16 w 3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16" y="0"/>
                    </a:moveTo>
                    <a:cubicBezTo>
                      <a:pt x="20" y="26"/>
                      <a:pt x="0" y="34"/>
                      <a:pt x="0" y="34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0" y="21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  <p:sp>
        <p:nvSpPr>
          <p:cNvPr id="67" name="矩形 66">
            <a:extLst>
              <a:ext uri="{FF2B5EF4-FFF2-40B4-BE49-F238E27FC236}">
                <a16:creationId xmlns:a16="http://schemas.microsoft.com/office/drawing/2014/main" id="{4CBA4F24-0169-4DEB-A8FC-87F52080C2A3}"/>
              </a:ext>
            </a:extLst>
          </p:cNvPr>
          <p:cNvSpPr/>
          <p:nvPr/>
        </p:nvSpPr>
        <p:spPr>
          <a:xfrm>
            <a:off x="9985552" y="4268274"/>
            <a:ext cx="1929130" cy="504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数学基础</a:t>
            </a:r>
            <a:endParaRPr lang="zh-CN" altLang="en-US" sz="2800" dirty="0"/>
          </a:p>
        </p:txBody>
      </p: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28D03BAD-4039-45B6-97FB-64D7CFDB234D}"/>
              </a:ext>
            </a:extLst>
          </p:cNvPr>
          <p:cNvGrpSpPr/>
          <p:nvPr/>
        </p:nvGrpSpPr>
        <p:grpSpPr>
          <a:xfrm>
            <a:off x="655505" y="3086424"/>
            <a:ext cx="1094740" cy="1101090"/>
            <a:chOff x="3535" y="5492"/>
            <a:chExt cx="1724" cy="1734"/>
          </a:xfrm>
        </p:grpSpPr>
        <p:sp>
          <p:nvSpPr>
            <p:cNvPr id="69" name="Oval 7">
              <a:extLst>
                <a:ext uri="{FF2B5EF4-FFF2-40B4-BE49-F238E27FC236}">
                  <a16:creationId xmlns:a16="http://schemas.microsoft.com/office/drawing/2014/main" id="{423C6534-8D02-4A87-965A-F98DF56F5A5F}"/>
                </a:ext>
              </a:extLst>
            </p:cNvPr>
            <p:cNvSpPr/>
            <p:nvPr/>
          </p:nvSpPr>
          <p:spPr>
            <a:xfrm flipH="1">
              <a:off x="3535" y="5492"/>
              <a:ext cx="1725" cy="1735"/>
            </a:xfrm>
            <a:prstGeom prst="ellipse">
              <a:avLst/>
            </a:prstGeom>
            <a:solidFill>
              <a:srgbClr val="6AE7FF">
                <a:alpha val="50000"/>
              </a:srgbClr>
            </a:solidFill>
            <a:ln w="7620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70" name="Freeform 62">
              <a:extLst>
                <a:ext uri="{FF2B5EF4-FFF2-40B4-BE49-F238E27FC236}">
                  <a16:creationId xmlns:a16="http://schemas.microsoft.com/office/drawing/2014/main" id="{F2D3862E-2AA1-419F-A4A4-1AF9C26A0831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4090" y="5908"/>
              <a:ext cx="615" cy="829"/>
            </a:xfrm>
            <a:custGeom>
              <a:avLst/>
              <a:gdLst>
                <a:gd name="T0" fmla="*/ 108 w 108"/>
                <a:gd name="T1" fmla="*/ 145 h 145"/>
                <a:gd name="T2" fmla="*/ 0 w 108"/>
                <a:gd name="T3" fmla="*/ 145 h 145"/>
                <a:gd name="T4" fmla="*/ 0 w 108"/>
                <a:gd name="T5" fmla="*/ 136 h 145"/>
                <a:gd name="T6" fmla="*/ 13 w 108"/>
                <a:gd name="T7" fmla="*/ 125 h 145"/>
                <a:gd name="T8" fmla="*/ 96 w 108"/>
                <a:gd name="T9" fmla="*/ 125 h 145"/>
                <a:gd name="T10" fmla="*/ 108 w 108"/>
                <a:gd name="T11" fmla="*/ 135 h 145"/>
                <a:gd name="T12" fmla="*/ 108 w 108"/>
                <a:gd name="T13" fmla="*/ 145 h 145"/>
                <a:gd name="T14" fmla="*/ 16 w 108"/>
                <a:gd name="T15" fmla="*/ 116 h 145"/>
                <a:gd name="T16" fmla="*/ 24 w 108"/>
                <a:gd name="T17" fmla="*/ 91 h 145"/>
                <a:gd name="T18" fmla="*/ 85 w 108"/>
                <a:gd name="T19" fmla="*/ 91 h 145"/>
                <a:gd name="T20" fmla="*/ 92 w 108"/>
                <a:gd name="T21" fmla="*/ 116 h 145"/>
                <a:gd name="T22" fmla="*/ 16 w 108"/>
                <a:gd name="T23" fmla="*/ 116 h 145"/>
                <a:gd name="T24" fmla="*/ 28 w 108"/>
                <a:gd name="T25" fmla="*/ 76 h 145"/>
                <a:gd name="T26" fmla="*/ 36 w 108"/>
                <a:gd name="T27" fmla="*/ 51 h 145"/>
                <a:gd name="T28" fmla="*/ 72 w 108"/>
                <a:gd name="T29" fmla="*/ 51 h 145"/>
                <a:gd name="T30" fmla="*/ 80 w 108"/>
                <a:gd name="T31" fmla="*/ 76 h 145"/>
                <a:gd name="T32" fmla="*/ 28 w 108"/>
                <a:gd name="T33" fmla="*/ 76 h 145"/>
                <a:gd name="T34" fmla="*/ 48 w 108"/>
                <a:gd name="T35" fmla="*/ 12 h 145"/>
                <a:gd name="T36" fmla="*/ 60 w 108"/>
                <a:gd name="T37" fmla="*/ 12 h 145"/>
                <a:gd name="T38" fmla="*/ 67 w 108"/>
                <a:gd name="T39" fmla="*/ 37 h 145"/>
                <a:gd name="T40" fmla="*/ 41 w 108"/>
                <a:gd name="T41" fmla="*/ 37 h 145"/>
                <a:gd name="T42" fmla="*/ 48 w 108"/>
                <a:gd name="T43" fmla="*/ 1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45">
                  <a:moveTo>
                    <a:pt x="108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96" y="125"/>
                    <a:pt x="96" y="125"/>
                    <a:pt x="96" y="125"/>
                  </a:cubicBezTo>
                  <a:cubicBezTo>
                    <a:pt x="108" y="135"/>
                    <a:pt x="108" y="135"/>
                    <a:pt x="108" y="135"/>
                  </a:cubicBezTo>
                  <a:lnTo>
                    <a:pt x="108" y="145"/>
                  </a:lnTo>
                  <a:close/>
                  <a:moveTo>
                    <a:pt x="16" y="116"/>
                  </a:moveTo>
                  <a:cubicBezTo>
                    <a:pt x="24" y="91"/>
                    <a:pt x="24" y="91"/>
                    <a:pt x="24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92" y="116"/>
                    <a:pt x="92" y="116"/>
                    <a:pt x="92" y="116"/>
                  </a:cubicBezTo>
                  <a:lnTo>
                    <a:pt x="16" y="116"/>
                  </a:lnTo>
                  <a:close/>
                  <a:moveTo>
                    <a:pt x="28" y="76"/>
                  </a:moveTo>
                  <a:cubicBezTo>
                    <a:pt x="36" y="51"/>
                    <a:pt x="36" y="51"/>
                    <a:pt x="36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80" y="76"/>
                    <a:pt x="80" y="76"/>
                    <a:pt x="80" y="76"/>
                  </a:cubicBezTo>
                  <a:lnTo>
                    <a:pt x="28" y="76"/>
                  </a:lnTo>
                  <a:close/>
                  <a:moveTo>
                    <a:pt x="48" y="12"/>
                  </a:moveTo>
                  <a:cubicBezTo>
                    <a:pt x="48" y="12"/>
                    <a:pt x="54" y="0"/>
                    <a:pt x="60" y="12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41" y="37"/>
                    <a:pt x="41" y="37"/>
                    <a:pt x="41" y="37"/>
                  </a:cubicBezTo>
                  <a:lnTo>
                    <a:pt x="48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71" name="Arc 16">
            <a:extLst>
              <a:ext uri="{FF2B5EF4-FFF2-40B4-BE49-F238E27FC236}">
                <a16:creationId xmlns:a16="http://schemas.microsoft.com/office/drawing/2014/main" id="{D6C08214-6D3E-48FD-B681-1E9CAA1F6B85}"/>
              </a:ext>
            </a:extLst>
          </p:cNvPr>
          <p:cNvSpPr/>
          <p:nvPr/>
        </p:nvSpPr>
        <p:spPr>
          <a:xfrm flipH="1">
            <a:off x="1290562" y="1424624"/>
            <a:ext cx="4275455" cy="2686348"/>
          </a:xfrm>
          <a:prstGeom prst="arc">
            <a:avLst>
              <a:gd name="adj1" fmla="val 12897349"/>
              <a:gd name="adj2" fmla="val 418627"/>
            </a:avLst>
          </a:prstGeom>
          <a:ln w="12700">
            <a:solidFill>
              <a:srgbClr val="6AE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27260680-2E93-41B0-9C4A-2A1D664CA44F}"/>
              </a:ext>
            </a:extLst>
          </p:cNvPr>
          <p:cNvSpPr/>
          <p:nvPr/>
        </p:nvSpPr>
        <p:spPr>
          <a:xfrm>
            <a:off x="106124" y="4268274"/>
            <a:ext cx="1944370" cy="504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物理知识</a:t>
            </a:r>
            <a:endParaRPr lang="zh-CN" altLang="en-US" sz="28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0CD066C-3CCB-4105-8618-5B982741B46B}"/>
              </a:ext>
            </a:extLst>
          </p:cNvPr>
          <p:cNvSpPr/>
          <p:nvPr/>
        </p:nvSpPr>
        <p:spPr>
          <a:xfrm>
            <a:off x="1988191" y="2820186"/>
            <a:ext cx="8110086" cy="293466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CEA5B677-7053-40F1-9B65-7AC4E3D67D8B}"/>
              </a:ext>
            </a:extLst>
          </p:cNvPr>
          <p:cNvSpPr txBox="1"/>
          <p:nvPr/>
        </p:nvSpPr>
        <p:spPr>
          <a:xfrm>
            <a:off x="4911050" y="5252206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计算机相关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52" grpId="0"/>
      <p:bldP spid="53" grpId="0"/>
      <p:bldP spid="54" grpId="0"/>
      <p:bldP spid="55" grpId="0"/>
      <p:bldP spid="60" grpId="0" animBg="1"/>
      <p:bldP spid="67" grpId="0"/>
      <p:bldP spid="71" grpId="0" animBg="1"/>
      <p:bldP spid="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609465" y="2141855"/>
            <a:ext cx="7581900" cy="5080"/>
            <a:chOff x="7259" y="3373"/>
            <a:chExt cx="11940" cy="8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7259" y="3373"/>
              <a:ext cx="7551" cy="9"/>
            </a:xfrm>
            <a:prstGeom prst="line">
              <a:avLst/>
            </a:prstGeom>
            <a:ln w="28575">
              <a:solidFill>
                <a:srgbClr val="6AE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14285" y="3373"/>
              <a:ext cx="4915" cy="0"/>
            </a:xfrm>
            <a:prstGeom prst="line">
              <a:avLst/>
            </a:prstGeom>
            <a:ln w="28575">
              <a:solidFill>
                <a:srgbClr val="6AE7F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0" y="4707255"/>
            <a:ext cx="8279130" cy="5080"/>
            <a:chOff x="0" y="7413"/>
            <a:chExt cx="13038" cy="8"/>
          </a:xfrm>
        </p:grpSpPr>
        <p:cxnSp>
          <p:nvCxnSpPr>
            <p:cNvPr id="46" name="直接连接符 45"/>
            <p:cNvCxnSpPr/>
            <p:nvPr/>
          </p:nvCxnSpPr>
          <p:spPr>
            <a:xfrm>
              <a:off x="0" y="7413"/>
              <a:ext cx="6285" cy="0"/>
            </a:xfrm>
            <a:prstGeom prst="line">
              <a:avLst/>
            </a:prstGeom>
            <a:ln w="28575">
              <a:solidFill>
                <a:srgbClr val="6AE7F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直接连接符 1"/>
            <p:cNvCxnSpPr/>
            <p:nvPr/>
          </p:nvCxnSpPr>
          <p:spPr>
            <a:xfrm>
              <a:off x="5488" y="7413"/>
              <a:ext cx="7551" cy="9"/>
            </a:xfrm>
            <a:prstGeom prst="line">
              <a:avLst/>
            </a:prstGeom>
            <a:ln w="28575">
              <a:solidFill>
                <a:srgbClr val="6AE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框 2"/>
          <p:cNvSpPr txBox="1"/>
          <p:nvPr/>
        </p:nvSpPr>
        <p:spPr>
          <a:xfrm>
            <a:off x="2480945" y="2644775"/>
            <a:ext cx="1513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9600" dirty="0">
                <a:solidFill>
                  <a:srgbClr val="6AE7FF"/>
                </a:solidFill>
              </a:rPr>
              <a:t>04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65A385D-61DF-4E43-B1F5-74928371ACA8}"/>
              </a:ext>
            </a:extLst>
          </p:cNvPr>
          <p:cNvSpPr txBox="1"/>
          <p:nvPr/>
        </p:nvSpPr>
        <p:spPr>
          <a:xfrm>
            <a:off x="4236439" y="2921168"/>
            <a:ext cx="63085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6000" dirty="0">
                <a:solidFill>
                  <a:srgbClr val="6AE7FF"/>
                </a:solidFill>
              </a:rPr>
              <a:t>WebGL</a:t>
            </a:r>
            <a:r>
              <a:rPr lang="zh-CN" altLang="en-US" sz="6000" dirty="0">
                <a:solidFill>
                  <a:srgbClr val="6AE7FF"/>
                </a:solidFill>
              </a:rPr>
              <a:t>学习资料</a:t>
            </a:r>
          </a:p>
        </p:txBody>
      </p:sp>
    </p:spTree>
    <p:extLst>
      <p:ext uri="{BB962C8B-B14F-4D97-AF65-F5344CB8AC3E}">
        <p14:creationId xmlns:p14="http://schemas.microsoft.com/office/powerpoint/2010/main" val="8748174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7"/>
          <p:cNvSpPr txBox="1">
            <a:spLocks noChangeArrowheads="1"/>
          </p:cNvSpPr>
          <p:nvPr/>
        </p:nvSpPr>
        <p:spPr bwMode="auto">
          <a:xfrm>
            <a:off x="1325212" y="2201871"/>
            <a:ext cx="2682240" cy="3371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 err="1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WebgGL</a:t>
            </a:r>
            <a:r>
              <a:rPr lang="zh-CN" altLang="en-US" sz="1600" b="1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中文网</a:t>
            </a:r>
            <a:endParaRPr lang="zh-CN" altLang="en-US" sz="1600" b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30831" name="文本框 13"/>
          <p:cNvSpPr txBox="1">
            <a:spLocks noChangeArrowheads="1"/>
          </p:cNvSpPr>
          <p:nvPr/>
        </p:nvSpPr>
        <p:spPr bwMode="auto">
          <a:xfrm>
            <a:off x="3705667" y="4628250"/>
            <a:ext cx="17837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GPU</a:t>
            </a:r>
            <a:r>
              <a:rPr lang="zh-CN" altLang="en-US"/>
              <a:t>编程与</a:t>
            </a:r>
            <a:r>
              <a:rPr lang="en-US" altLang="zh-CN"/>
              <a:t>CG</a:t>
            </a:r>
            <a:r>
              <a:rPr lang="zh-CN" altLang="en-US"/>
              <a:t>语言之阳春白雪下里巴人</a:t>
            </a:r>
            <a:endParaRPr lang="zh-CN" altLang="en-US" sz="1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832" name="文本框 14"/>
          <p:cNvSpPr txBox="1">
            <a:spLocks noChangeArrowheads="1"/>
          </p:cNvSpPr>
          <p:nvPr/>
        </p:nvSpPr>
        <p:spPr bwMode="auto">
          <a:xfrm>
            <a:off x="557938" y="1811029"/>
            <a:ext cx="77782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网站</a:t>
            </a:r>
          </a:p>
        </p:txBody>
      </p:sp>
      <p:cxnSp>
        <p:nvCxnSpPr>
          <p:cNvPr id="46" name="直接连接符 45"/>
          <p:cNvCxnSpPr/>
          <p:nvPr/>
        </p:nvCxnSpPr>
        <p:spPr>
          <a:xfrm>
            <a:off x="1412207" y="2018356"/>
            <a:ext cx="4842510" cy="1270"/>
          </a:xfrm>
          <a:prstGeom prst="line">
            <a:avLst/>
          </a:prstGeom>
          <a:ln w="12700">
            <a:solidFill>
              <a:srgbClr val="6AE7FF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>
            <a:spLocks noChangeArrowheads="1"/>
          </p:cNvSpPr>
          <p:nvPr/>
        </p:nvSpPr>
        <p:spPr bwMode="auto">
          <a:xfrm>
            <a:off x="1323307" y="4597091"/>
            <a:ext cx="2684145" cy="3371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</a:rPr>
              <a:t>WebGL</a:t>
            </a:r>
            <a:r>
              <a:rPr lang="zh-CN" altLang="en-US" sz="1600" b="1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</a:rPr>
              <a:t>编程指南</a:t>
            </a:r>
          </a:p>
        </p:txBody>
      </p:sp>
      <p:sp>
        <p:nvSpPr>
          <p:cNvPr id="51" name="文本框 7">
            <a:extLst>
              <a:ext uri="{FF2B5EF4-FFF2-40B4-BE49-F238E27FC236}">
                <a16:creationId xmlns:a16="http://schemas.microsoft.com/office/drawing/2014/main" id="{7D6B1603-CE1F-429C-A213-1B6829192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307" y="2725111"/>
            <a:ext cx="2682240" cy="3371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 err="1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ThreeJS</a:t>
            </a:r>
            <a:r>
              <a:rPr lang="zh-CN" altLang="en-US" sz="1600" b="1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网站</a:t>
            </a:r>
            <a:endParaRPr lang="zh-CN" altLang="en-US" sz="1600" b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26234909-6641-4794-9B1C-91D83919312D}"/>
              </a:ext>
            </a:extLst>
          </p:cNvPr>
          <p:cNvSpPr txBox="1"/>
          <p:nvPr/>
        </p:nvSpPr>
        <p:spPr>
          <a:xfrm>
            <a:off x="3529285" y="2205265"/>
            <a:ext cx="26822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altLang="zh-CN" sz="1600" b="1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</a:rPr>
              <a:t>GAMES</a:t>
            </a:r>
            <a:r>
              <a:rPr lang="zh-CN" altLang="en-US" sz="1600" b="1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</a:rPr>
              <a:t>计算机图形学官网</a:t>
            </a:r>
            <a:endParaRPr lang="en-US" altLang="zh-CN" sz="1600" b="1" dirty="0">
              <a:solidFill>
                <a:srgbClr val="10FBF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60CD9F04-CD62-4F33-A7BC-DD47508A0A14}"/>
              </a:ext>
            </a:extLst>
          </p:cNvPr>
          <p:cNvCxnSpPr/>
          <p:nvPr/>
        </p:nvCxnSpPr>
        <p:spPr>
          <a:xfrm>
            <a:off x="1369015" y="3237239"/>
            <a:ext cx="4842510" cy="1270"/>
          </a:xfrm>
          <a:prstGeom prst="line">
            <a:avLst/>
          </a:prstGeom>
          <a:ln w="12700">
            <a:solidFill>
              <a:srgbClr val="6AE7FF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14">
            <a:extLst>
              <a:ext uri="{FF2B5EF4-FFF2-40B4-BE49-F238E27FC236}">
                <a16:creationId xmlns:a16="http://schemas.microsoft.com/office/drawing/2014/main" id="{FFFC9619-F555-4245-B04A-00FDAAAA2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253" y="3029550"/>
            <a:ext cx="77782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课程</a:t>
            </a:r>
          </a:p>
        </p:txBody>
      </p: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5F7072CA-E169-4901-8027-2B52D61B1319}"/>
              </a:ext>
            </a:extLst>
          </p:cNvPr>
          <p:cNvCxnSpPr/>
          <p:nvPr/>
        </p:nvCxnSpPr>
        <p:spPr>
          <a:xfrm>
            <a:off x="1394996" y="4528721"/>
            <a:ext cx="4842510" cy="1270"/>
          </a:xfrm>
          <a:prstGeom prst="line">
            <a:avLst/>
          </a:prstGeom>
          <a:ln w="12700">
            <a:solidFill>
              <a:srgbClr val="6AE7FF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14">
            <a:extLst>
              <a:ext uri="{FF2B5EF4-FFF2-40B4-BE49-F238E27FC236}">
                <a16:creationId xmlns:a16="http://schemas.microsoft.com/office/drawing/2014/main" id="{72556C9D-6923-4FB2-BDE4-303CF4141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234" y="4321032"/>
            <a:ext cx="77782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书籍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0558F562-A294-4B79-A0D0-4CE6A5EEB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307" y="5099973"/>
            <a:ext cx="2684145" cy="3371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</a:rPr>
              <a:t>WebGL</a:t>
            </a:r>
            <a:r>
              <a:rPr lang="zh-CN" altLang="en-US" sz="1600" b="1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</a:rPr>
              <a:t>高级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E92F438C-3821-4A7C-BEEC-A813AFD1B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6350" y="4612564"/>
            <a:ext cx="268414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600" b="1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</a:rPr>
              <a:t>GPU</a:t>
            </a:r>
            <a:r>
              <a:rPr lang="zh-CN" altLang="en-US" sz="1600" b="1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</a:rPr>
              <a:t>编程与</a:t>
            </a:r>
            <a:r>
              <a:rPr lang="en-US" altLang="zh-CN" sz="1600" b="1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</a:rPr>
              <a:t>CG</a:t>
            </a:r>
            <a:r>
              <a:rPr lang="zh-CN" altLang="en-US" sz="1600" b="1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</a:rPr>
              <a:t>语言之阳春白雪下里巴人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39107355-B975-4552-9A2B-4017576AF52F}"/>
              </a:ext>
            </a:extLst>
          </p:cNvPr>
          <p:cNvSpPr txBox="1"/>
          <p:nvPr/>
        </p:nvSpPr>
        <p:spPr>
          <a:xfrm>
            <a:off x="1412207" y="3425438"/>
            <a:ext cx="43006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altLang="zh-CN" sz="1600" b="1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</a:rPr>
              <a:t>GAMES101-</a:t>
            </a:r>
            <a:r>
              <a:rPr lang="zh-CN" altLang="en-US" sz="1600" b="1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</a:rPr>
              <a:t>现代计算机图形学入门</a:t>
            </a:r>
            <a:r>
              <a:rPr lang="en-US" altLang="zh-CN" sz="1600" b="1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600" b="1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</a:rPr>
              <a:t>闫令琪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F954E896-A6EC-446F-883E-08CBB8053E39}"/>
              </a:ext>
            </a:extLst>
          </p:cNvPr>
          <p:cNvSpPr txBox="1"/>
          <p:nvPr/>
        </p:nvSpPr>
        <p:spPr>
          <a:xfrm>
            <a:off x="1412207" y="3930161"/>
            <a:ext cx="43006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altLang="zh-CN" sz="1600" b="1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</a:rPr>
              <a:t>WebGL</a:t>
            </a:r>
            <a:r>
              <a:rPr lang="zh-CN" altLang="en-US" sz="1600" b="1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</a:rPr>
              <a:t>中文网教程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9275DD56-542F-4397-A178-1887BEE1A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5209" y="921388"/>
            <a:ext cx="2345627" cy="305838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74D134E0-0B3B-49F2-B232-F3E7AB953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0552" y="4477789"/>
            <a:ext cx="3455608" cy="198317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E26C933-388F-4893-93D8-0C612D65FB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7360" y="909077"/>
            <a:ext cx="2333863" cy="3058386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30832" grpId="0"/>
      <p:bldP spid="40" grpId="0"/>
      <p:bldP spid="51" grpId="0"/>
      <p:bldP spid="56" grpId="0"/>
      <p:bldP spid="58" grpId="0"/>
      <p:bldP spid="59" grpId="0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393e6d2fc74159836bb16d23f5ad70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" y="-2540"/>
            <a:ext cx="6817360" cy="686371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778500" y="2399030"/>
            <a:ext cx="5478145" cy="11068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6600" b="1">
                <a:solidFill>
                  <a:srgbClr val="6AE7FF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THANK YOU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CE488AB-D12D-420E-8349-766A1D1050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3095"/>
            <a:ext cx="1594300" cy="160894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FED8BA2-C556-4458-B120-FA7C5269CFD4}"/>
              </a:ext>
            </a:extLst>
          </p:cNvPr>
          <p:cNvSpPr/>
          <p:nvPr/>
        </p:nvSpPr>
        <p:spPr>
          <a:xfrm>
            <a:off x="217435" y="4697269"/>
            <a:ext cx="1159430" cy="33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微信功能号</a:t>
            </a:r>
            <a:endParaRPr lang="zh-CN" sz="1200" dirty="0">
              <a:solidFill>
                <a:srgbClr val="6AE7F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7D344D8-48B3-4743-8395-7EB7623FA45A}"/>
              </a:ext>
            </a:extLst>
          </p:cNvPr>
          <p:cNvSpPr/>
          <p:nvPr/>
        </p:nvSpPr>
        <p:spPr>
          <a:xfrm>
            <a:off x="1770796" y="5610874"/>
            <a:ext cx="1159430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同名</a:t>
            </a:r>
            <a:r>
              <a:rPr lang="en-US" altLang="zh-CN" sz="1200" dirty="0" err="1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Bilibili</a:t>
            </a:r>
            <a:r>
              <a:rPr lang="en-US" altLang="zh-CN" sz="1200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\</a:t>
            </a:r>
            <a:r>
              <a:rPr lang="en-US" altLang="zh-CN" sz="1200" dirty="0" err="1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csdn</a:t>
            </a:r>
            <a:endParaRPr lang="zh-CN" sz="1200" dirty="0">
              <a:solidFill>
                <a:srgbClr val="6AE7F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组合 135"/>
          <p:cNvGrpSpPr/>
          <p:nvPr/>
        </p:nvGrpSpPr>
        <p:grpSpPr>
          <a:xfrm rot="10800000" flipH="1">
            <a:off x="856022" y="1246049"/>
            <a:ext cx="10491473" cy="4877076"/>
            <a:chOff x="850264" y="1552754"/>
            <a:chExt cx="10491473" cy="4877076"/>
          </a:xfrm>
        </p:grpSpPr>
        <p:grpSp>
          <p:nvGrpSpPr>
            <p:cNvPr id="135" name="组合 134"/>
            <p:cNvGrpSpPr/>
            <p:nvPr/>
          </p:nvGrpSpPr>
          <p:grpSpPr>
            <a:xfrm>
              <a:off x="850264" y="1552754"/>
              <a:ext cx="10491473" cy="4877076"/>
              <a:chOff x="850264" y="1552754"/>
              <a:chExt cx="10491473" cy="4877076"/>
            </a:xfrm>
          </p:grpSpPr>
          <p:sp>
            <p:nvSpPr>
              <p:cNvPr id="2" name="任意多边形 1"/>
              <p:cNvSpPr/>
              <p:nvPr/>
            </p:nvSpPr>
            <p:spPr>
              <a:xfrm>
                <a:off x="850264" y="1552754"/>
                <a:ext cx="10491473" cy="4877076"/>
              </a:xfrm>
              <a:custGeom>
                <a:avLst/>
                <a:gdLst>
                  <a:gd name="connsiteX0" fmla="*/ 7831355 w 10491473"/>
                  <a:gd name="connsiteY0" fmla="*/ 0 h 4877076"/>
                  <a:gd name="connsiteX1" fmla="*/ 9266735 w 10491473"/>
                  <a:gd name="connsiteY1" fmla="*/ 0 h 4877076"/>
                  <a:gd name="connsiteX2" fmla="*/ 9506378 w 10491473"/>
                  <a:gd name="connsiteY2" fmla="*/ 273194 h 4877076"/>
                  <a:gd name="connsiteX3" fmla="*/ 9724144 w 10491473"/>
                  <a:gd name="connsiteY3" fmla="*/ 273194 h 4877076"/>
                  <a:gd name="connsiteX4" fmla="*/ 10491473 w 10491473"/>
                  <a:gd name="connsiteY4" fmla="*/ 1040523 h 4877076"/>
                  <a:gd name="connsiteX5" fmla="*/ 10491473 w 10491473"/>
                  <a:gd name="connsiteY5" fmla="*/ 4877076 h 4877076"/>
                  <a:gd name="connsiteX6" fmla="*/ 10083708 w 10491473"/>
                  <a:gd name="connsiteY6" fmla="*/ 4877076 h 4877076"/>
                  <a:gd name="connsiteX7" fmla="*/ 9976858 w 10491473"/>
                  <a:gd name="connsiteY7" fmla="*/ 4718650 h 4877076"/>
                  <a:gd name="connsiteX8" fmla="*/ 9017366 w 10491473"/>
                  <a:gd name="connsiteY8" fmla="*/ 4718650 h 4877076"/>
                  <a:gd name="connsiteX9" fmla="*/ 8910516 w 10491473"/>
                  <a:gd name="connsiteY9" fmla="*/ 4877076 h 4877076"/>
                  <a:gd name="connsiteX10" fmla="*/ 767329 w 10491473"/>
                  <a:gd name="connsiteY10" fmla="*/ 4877076 h 4877076"/>
                  <a:gd name="connsiteX11" fmla="*/ 0 w 10491473"/>
                  <a:gd name="connsiteY11" fmla="*/ 4109747 h 4877076"/>
                  <a:gd name="connsiteX12" fmla="*/ 0 w 10491473"/>
                  <a:gd name="connsiteY12" fmla="*/ 3233529 h 4877076"/>
                  <a:gd name="connsiteX13" fmla="*/ 177598 w 10491473"/>
                  <a:gd name="connsiteY13" fmla="*/ 3068263 h 4877076"/>
                  <a:gd name="connsiteX14" fmla="*/ 177598 w 10491473"/>
                  <a:gd name="connsiteY14" fmla="*/ 2401062 h 4877076"/>
                  <a:gd name="connsiteX15" fmla="*/ 0 w 10491473"/>
                  <a:gd name="connsiteY15" fmla="*/ 2235796 h 4877076"/>
                  <a:gd name="connsiteX16" fmla="*/ 0 w 10491473"/>
                  <a:gd name="connsiteY16" fmla="*/ 273194 h 4877076"/>
                  <a:gd name="connsiteX17" fmla="*/ 433369 w 10491473"/>
                  <a:gd name="connsiteY17" fmla="*/ 273194 h 4877076"/>
                  <a:gd name="connsiteX18" fmla="*/ 673292 w 10491473"/>
                  <a:gd name="connsiteY18" fmla="*/ 1376 h 4877076"/>
                  <a:gd name="connsiteX19" fmla="*/ 2113993 w 10491473"/>
                  <a:gd name="connsiteY19" fmla="*/ 1376 h 4877076"/>
                  <a:gd name="connsiteX20" fmla="*/ 2353916 w 10491473"/>
                  <a:gd name="connsiteY20" fmla="*/ 273194 h 4877076"/>
                  <a:gd name="connsiteX21" fmla="*/ 7591712 w 10491473"/>
                  <a:gd name="connsiteY21" fmla="*/ 273194 h 4877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491473" h="4877076">
                    <a:moveTo>
                      <a:pt x="7831355" y="0"/>
                    </a:moveTo>
                    <a:lnTo>
                      <a:pt x="9266735" y="0"/>
                    </a:lnTo>
                    <a:lnTo>
                      <a:pt x="9506378" y="273194"/>
                    </a:lnTo>
                    <a:lnTo>
                      <a:pt x="9724144" y="273194"/>
                    </a:lnTo>
                    <a:lnTo>
                      <a:pt x="10491473" y="1040523"/>
                    </a:lnTo>
                    <a:lnTo>
                      <a:pt x="10491473" y="4877076"/>
                    </a:lnTo>
                    <a:lnTo>
                      <a:pt x="10083708" y="4877076"/>
                    </a:lnTo>
                    <a:lnTo>
                      <a:pt x="9976858" y="4718650"/>
                    </a:lnTo>
                    <a:lnTo>
                      <a:pt x="9017366" y="4718650"/>
                    </a:lnTo>
                    <a:lnTo>
                      <a:pt x="8910516" y="4877076"/>
                    </a:lnTo>
                    <a:lnTo>
                      <a:pt x="767329" y="4877076"/>
                    </a:lnTo>
                    <a:lnTo>
                      <a:pt x="0" y="4109747"/>
                    </a:lnTo>
                    <a:lnTo>
                      <a:pt x="0" y="3233529"/>
                    </a:lnTo>
                    <a:lnTo>
                      <a:pt x="177598" y="3068263"/>
                    </a:lnTo>
                    <a:lnTo>
                      <a:pt x="177598" y="2401062"/>
                    </a:lnTo>
                    <a:lnTo>
                      <a:pt x="0" y="2235796"/>
                    </a:lnTo>
                    <a:lnTo>
                      <a:pt x="0" y="273194"/>
                    </a:lnTo>
                    <a:lnTo>
                      <a:pt x="433369" y="273194"/>
                    </a:lnTo>
                    <a:lnTo>
                      <a:pt x="673292" y="1376"/>
                    </a:lnTo>
                    <a:lnTo>
                      <a:pt x="2113993" y="1376"/>
                    </a:lnTo>
                    <a:lnTo>
                      <a:pt x="2353916" y="273194"/>
                    </a:lnTo>
                    <a:lnTo>
                      <a:pt x="7591712" y="273194"/>
                    </a:lnTo>
                    <a:close/>
                  </a:path>
                </a:pathLst>
              </a:custGeom>
              <a:noFill/>
              <a:ln>
                <a:solidFill>
                  <a:srgbClr val="6AE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134" name="组合 133"/>
              <p:cNvGrpSpPr/>
              <p:nvPr/>
            </p:nvGrpSpPr>
            <p:grpSpPr>
              <a:xfrm flipH="1">
                <a:off x="8703444" y="1553441"/>
                <a:ext cx="1573211" cy="303301"/>
                <a:chOff x="8522049" y="1552754"/>
                <a:chExt cx="1547284" cy="303301"/>
              </a:xfrm>
            </p:grpSpPr>
            <p:sp>
              <p:nvSpPr>
                <p:cNvPr id="3" name="平行四边形 2"/>
                <p:cNvSpPr/>
                <p:nvPr/>
              </p:nvSpPr>
              <p:spPr>
                <a:xfrm>
                  <a:off x="9478425" y="1552754"/>
                  <a:ext cx="590908" cy="303301"/>
                </a:xfrm>
                <a:prstGeom prst="parallelogram">
                  <a:avLst>
                    <a:gd name="adj" fmla="val 87809"/>
                  </a:avLst>
                </a:prstGeom>
                <a:solidFill>
                  <a:srgbClr val="6AE7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6AE7FF"/>
                    </a:solidFill>
                  </a:endParaRPr>
                </a:p>
              </p:txBody>
            </p:sp>
            <p:sp>
              <p:nvSpPr>
                <p:cNvPr id="126" name="平行四边形 125"/>
                <p:cNvSpPr/>
                <p:nvPr/>
              </p:nvSpPr>
              <p:spPr>
                <a:xfrm>
                  <a:off x="9006937" y="1552754"/>
                  <a:ext cx="590908" cy="303301"/>
                </a:xfrm>
                <a:prstGeom prst="parallelogram">
                  <a:avLst>
                    <a:gd name="adj" fmla="val 87809"/>
                  </a:avLst>
                </a:prstGeom>
                <a:solidFill>
                  <a:srgbClr val="6AE7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6AE7FF"/>
                    </a:solidFill>
                  </a:endParaRPr>
                </a:p>
              </p:txBody>
            </p:sp>
            <p:sp>
              <p:nvSpPr>
                <p:cNvPr id="127" name="平行四边形 126"/>
                <p:cNvSpPr/>
                <p:nvPr/>
              </p:nvSpPr>
              <p:spPr>
                <a:xfrm>
                  <a:off x="8522049" y="1552754"/>
                  <a:ext cx="590908" cy="303301"/>
                </a:xfrm>
                <a:prstGeom prst="parallelogram">
                  <a:avLst>
                    <a:gd name="adj" fmla="val 87809"/>
                  </a:avLst>
                </a:prstGeom>
                <a:solidFill>
                  <a:srgbClr val="6AE7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6AE7FF"/>
                    </a:solidFill>
                  </a:endParaRPr>
                </a:p>
              </p:txBody>
            </p:sp>
          </p:grpSp>
        </p:grpSp>
        <p:sp>
          <p:nvSpPr>
            <p:cNvPr id="118" name="平行四边形 117"/>
            <p:cNvSpPr/>
            <p:nvPr/>
          </p:nvSpPr>
          <p:spPr>
            <a:xfrm>
              <a:off x="1376073" y="1554130"/>
              <a:ext cx="590908" cy="301925"/>
            </a:xfrm>
            <a:prstGeom prst="parallelogram">
              <a:avLst>
                <a:gd name="adj" fmla="val 87857"/>
              </a:avLst>
            </a:prstGeom>
            <a:solidFill>
              <a:srgbClr val="6A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AE7FF"/>
                </a:solidFill>
              </a:endParaRPr>
            </a:p>
          </p:txBody>
        </p:sp>
        <p:sp>
          <p:nvSpPr>
            <p:cNvPr id="119" name="平行四边形 118"/>
            <p:cNvSpPr/>
            <p:nvPr/>
          </p:nvSpPr>
          <p:spPr>
            <a:xfrm>
              <a:off x="1860961" y="1555506"/>
              <a:ext cx="590908" cy="301925"/>
            </a:xfrm>
            <a:prstGeom prst="parallelogram">
              <a:avLst>
                <a:gd name="adj" fmla="val 87857"/>
              </a:avLst>
            </a:prstGeom>
            <a:solidFill>
              <a:srgbClr val="6A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AE7FF"/>
                </a:solidFill>
              </a:endParaRPr>
            </a:p>
          </p:txBody>
        </p:sp>
        <p:sp>
          <p:nvSpPr>
            <p:cNvPr id="120" name="平行四边形 119"/>
            <p:cNvSpPr/>
            <p:nvPr/>
          </p:nvSpPr>
          <p:spPr>
            <a:xfrm>
              <a:off x="2332449" y="1554130"/>
              <a:ext cx="590908" cy="301925"/>
            </a:xfrm>
            <a:prstGeom prst="parallelogram">
              <a:avLst>
                <a:gd name="adj" fmla="val 87857"/>
              </a:avLst>
            </a:prstGeom>
            <a:solidFill>
              <a:srgbClr val="6A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AE7FF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34695" y="810895"/>
            <a:ext cx="4598035" cy="262255"/>
            <a:chOff x="611" y="1760"/>
            <a:chExt cx="7241" cy="413"/>
          </a:xfrm>
          <a:solidFill>
            <a:srgbClr val="6AE7FF"/>
          </a:solidFill>
        </p:grpSpPr>
        <p:sp>
          <p:nvSpPr>
            <p:cNvPr id="4" name="矩形 3"/>
            <p:cNvSpPr/>
            <p:nvPr/>
          </p:nvSpPr>
          <p:spPr>
            <a:xfrm>
              <a:off x="5477" y="1760"/>
              <a:ext cx="2059" cy="1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平行四边形 4"/>
            <p:cNvSpPr/>
            <p:nvPr/>
          </p:nvSpPr>
          <p:spPr>
            <a:xfrm>
              <a:off x="611" y="1996"/>
              <a:ext cx="5169" cy="72"/>
            </a:xfrm>
            <a:prstGeom prst="parallelogram">
              <a:avLst>
                <a:gd name="adj" fmla="val 31755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6279" y="1984"/>
              <a:ext cx="168" cy="1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6548" y="1984"/>
              <a:ext cx="168" cy="1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6820" y="1984"/>
              <a:ext cx="168" cy="1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7428" y="1976"/>
              <a:ext cx="168" cy="1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3" name="直接连接符 52"/>
            <p:cNvCxnSpPr/>
            <p:nvPr/>
          </p:nvCxnSpPr>
          <p:spPr>
            <a:xfrm>
              <a:off x="3094" y="2173"/>
              <a:ext cx="4759" cy="0"/>
            </a:xfrm>
            <a:prstGeom prst="line">
              <a:avLst/>
            </a:prstGeom>
            <a:grpFill/>
            <a:ln>
              <a:solidFill>
                <a:srgbClr val="6AE7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文本框 6"/>
          <p:cNvSpPr txBox="1"/>
          <p:nvPr/>
        </p:nvSpPr>
        <p:spPr>
          <a:xfrm>
            <a:off x="4257040" y="1583690"/>
            <a:ext cx="367855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</a:rPr>
              <a:t>前 言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94790" y="2936881"/>
            <a:ext cx="9202420" cy="1987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1600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</a:rPr>
              <a:t>三体</a:t>
            </a:r>
            <a:r>
              <a:rPr lang="en-US" altLang="zh-CN" sz="1600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sz="1600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</a:rPr>
              <a:t>中，质子总共存在十一维</a:t>
            </a:r>
            <a:r>
              <a:rPr lang="en-US" altLang="zh-CN" sz="1600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1600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</a:rPr>
              <a:t>除宏观世界中的三个维度，还有八维是我们在宏观世界看不到的。通过对质子的降维，可以让本来几乎只是一个点的质子展开成二维空间上的大平面，正是三体人通过对降成二维平面的质子进行电路雕刻，再将其还原到十一维，发送到地球变成可实时感应的“智子”。</a:t>
            </a:r>
            <a:endParaRPr sz="1600" dirty="0">
              <a:solidFill>
                <a:srgbClr val="10FBF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8263C49-1D64-41DB-AB52-F8E12DD3EC0A}"/>
              </a:ext>
            </a:extLst>
          </p:cNvPr>
          <p:cNvSpPr txBox="1"/>
          <p:nvPr/>
        </p:nvSpPr>
        <p:spPr>
          <a:xfrm>
            <a:off x="7476021" y="5105033"/>
            <a:ext cx="23133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zh-CN" altLang="en-US" sz="1600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三维世界里的二维人生</a:t>
            </a:r>
            <a:endParaRPr lang="zh-CN" altLang="en-US" sz="1600" dirty="0">
              <a:solidFill>
                <a:srgbClr val="10FBF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256405" y="929005"/>
            <a:ext cx="36791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目录 </a:t>
            </a:r>
            <a:r>
              <a:rPr lang="en-US" altLang="zh-CN" sz="4000" b="1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/ </a:t>
            </a:r>
            <a:r>
              <a:rPr lang="en-US" altLang="zh-CN" sz="200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Contents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81125" y="2569210"/>
            <a:ext cx="819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2378710" y="2665730"/>
            <a:ext cx="3180080" cy="513080"/>
          </a:xfrm>
          <a:prstGeom prst="roundRect">
            <a:avLst/>
          </a:prstGeom>
          <a:noFill/>
          <a:ln w="12700" cmpd="sng">
            <a:solidFill>
              <a:srgbClr val="6AE7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3D</a:t>
            </a:r>
            <a:r>
              <a:rPr lang="zh-CN" altLang="en-US" sz="20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介绍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513830" y="2569210"/>
            <a:ext cx="819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7511415" y="2665730"/>
            <a:ext cx="3180080" cy="513080"/>
          </a:xfrm>
          <a:prstGeom prst="roundRect">
            <a:avLst/>
          </a:prstGeom>
          <a:noFill/>
          <a:ln w="12700" cmpd="sng">
            <a:solidFill>
              <a:srgbClr val="6AE7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WebGL</a:t>
            </a:r>
            <a:r>
              <a:rPr lang="zh-CN" altLang="en-US" sz="20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发展历史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381125" y="4347845"/>
            <a:ext cx="819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2378710" y="4444365"/>
            <a:ext cx="3180080" cy="513080"/>
          </a:xfrm>
          <a:prstGeom prst="roundRect">
            <a:avLst/>
          </a:prstGeom>
          <a:noFill/>
          <a:ln w="12700" cmpd="sng">
            <a:solidFill>
              <a:srgbClr val="6AE7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WebGL</a:t>
            </a:r>
            <a:r>
              <a:rPr lang="zh-CN" altLang="en-US" sz="20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学习基础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513830" y="4347845"/>
            <a:ext cx="819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</a:p>
        </p:txBody>
      </p:sp>
      <p:sp>
        <p:nvSpPr>
          <p:cNvPr id="33" name="圆角矩形 32"/>
          <p:cNvSpPr/>
          <p:nvPr/>
        </p:nvSpPr>
        <p:spPr>
          <a:xfrm>
            <a:off x="7511415" y="4444365"/>
            <a:ext cx="3180080" cy="513080"/>
          </a:xfrm>
          <a:prstGeom prst="roundRect">
            <a:avLst/>
          </a:prstGeom>
          <a:noFill/>
          <a:ln w="12700" cmpd="sng">
            <a:solidFill>
              <a:srgbClr val="6AE7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WebGL</a:t>
            </a:r>
            <a:r>
              <a:rPr lang="zh-CN" altLang="en-US" sz="20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学习资料</a:t>
            </a:r>
          </a:p>
        </p:txBody>
      </p: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609465" y="2141855"/>
            <a:ext cx="7581900" cy="5080"/>
            <a:chOff x="7259" y="3373"/>
            <a:chExt cx="11940" cy="8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7259" y="3373"/>
              <a:ext cx="7551" cy="9"/>
            </a:xfrm>
            <a:prstGeom prst="line">
              <a:avLst/>
            </a:prstGeom>
            <a:ln w="28575">
              <a:solidFill>
                <a:srgbClr val="6AE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14285" y="3373"/>
              <a:ext cx="4915" cy="0"/>
            </a:xfrm>
            <a:prstGeom prst="line">
              <a:avLst/>
            </a:prstGeom>
            <a:ln w="28575">
              <a:solidFill>
                <a:srgbClr val="6AE7F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0" y="4707255"/>
            <a:ext cx="8279130" cy="5080"/>
            <a:chOff x="0" y="7413"/>
            <a:chExt cx="13038" cy="8"/>
          </a:xfrm>
        </p:grpSpPr>
        <p:cxnSp>
          <p:nvCxnSpPr>
            <p:cNvPr id="46" name="直接连接符 45"/>
            <p:cNvCxnSpPr/>
            <p:nvPr/>
          </p:nvCxnSpPr>
          <p:spPr>
            <a:xfrm>
              <a:off x="0" y="7413"/>
              <a:ext cx="6285" cy="0"/>
            </a:xfrm>
            <a:prstGeom prst="line">
              <a:avLst/>
            </a:prstGeom>
            <a:ln w="28575">
              <a:solidFill>
                <a:srgbClr val="6AE7F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直接连接符 1"/>
            <p:cNvCxnSpPr/>
            <p:nvPr/>
          </p:nvCxnSpPr>
          <p:spPr>
            <a:xfrm>
              <a:off x="5488" y="7413"/>
              <a:ext cx="7551" cy="9"/>
            </a:xfrm>
            <a:prstGeom prst="line">
              <a:avLst/>
            </a:prstGeom>
            <a:ln w="28575">
              <a:solidFill>
                <a:srgbClr val="6AE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框 2"/>
          <p:cNvSpPr txBox="1"/>
          <p:nvPr/>
        </p:nvSpPr>
        <p:spPr>
          <a:xfrm>
            <a:off x="2480945" y="2644775"/>
            <a:ext cx="1513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9600" dirty="0">
                <a:solidFill>
                  <a:srgbClr val="6AE7FF"/>
                </a:solidFill>
              </a:rPr>
              <a:t>01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386005" y="2865650"/>
            <a:ext cx="36254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6AE7FF"/>
                </a:solidFill>
              </a:rPr>
              <a:t>3D</a:t>
            </a:r>
            <a:r>
              <a:rPr lang="zh-CN" altLang="en-US" sz="6000" dirty="0">
                <a:solidFill>
                  <a:srgbClr val="6AE7FF"/>
                </a:solidFill>
              </a:rPr>
              <a:t>介绍</a:t>
            </a:r>
          </a:p>
        </p:txBody>
      </p:sp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54330" y="377190"/>
            <a:ext cx="606425" cy="606425"/>
            <a:chOff x="2089" y="2413"/>
            <a:chExt cx="1152" cy="1152"/>
          </a:xfrm>
        </p:grpSpPr>
        <p:sp>
          <p:nvSpPr>
            <p:cNvPr id="2" name="椭圆 1"/>
            <p:cNvSpPr/>
            <p:nvPr/>
          </p:nvSpPr>
          <p:spPr>
            <a:xfrm>
              <a:off x="2089" y="2413"/>
              <a:ext cx="1152" cy="1152"/>
            </a:xfrm>
            <a:prstGeom prst="ellipse">
              <a:avLst/>
            </a:prstGeom>
            <a:solidFill>
              <a:srgbClr val="6AE7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2237" y="2562"/>
              <a:ext cx="855" cy="855"/>
            </a:xfrm>
            <a:prstGeom prst="ellipse">
              <a:avLst/>
            </a:prstGeom>
            <a:solidFill>
              <a:srgbClr val="6A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</a:p>
          </p:txBody>
        </p:sp>
      </p:grpSp>
      <p:sp>
        <p:nvSpPr>
          <p:cNvPr id="264" name="文本框 263"/>
          <p:cNvSpPr txBox="1"/>
          <p:nvPr/>
        </p:nvSpPr>
        <p:spPr>
          <a:xfrm>
            <a:off x="960755" y="481330"/>
            <a:ext cx="5235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</a:rPr>
              <a:t>3D</a:t>
            </a:r>
            <a:r>
              <a:rPr lang="zh-CN" altLang="en-US" sz="2000" b="1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</a:rPr>
              <a:t>效果</a:t>
            </a:r>
            <a:endParaRPr lang="zh-CN" altLang="en-US" sz="1600" b="1" dirty="0">
              <a:solidFill>
                <a:srgbClr val="10FBFE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4D0717B-D3F6-49FB-AF80-F8A22F122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39" y="1398495"/>
            <a:ext cx="5235575" cy="233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6F5BDB1-E969-4EDA-BB5A-11C056A69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188" y="1398495"/>
            <a:ext cx="5235576" cy="233882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88A0289-7BF8-43A6-BC3B-2C7786EECC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238" y="4255702"/>
            <a:ext cx="5235575" cy="2338822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1E8FF302-235F-4BEA-AABF-71D121A964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4188" y="4290094"/>
            <a:ext cx="5235574" cy="2338822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609465" y="2141855"/>
            <a:ext cx="7581900" cy="5080"/>
            <a:chOff x="7259" y="3373"/>
            <a:chExt cx="11940" cy="8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7259" y="3373"/>
              <a:ext cx="7551" cy="9"/>
            </a:xfrm>
            <a:prstGeom prst="line">
              <a:avLst/>
            </a:prstGeom>
            <a:ln w="28575">
              <a:solidFill>
                <a:srgbClr val="6AE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14285" y="3373"/>
              <a:ext cx="4915" cy="0"/>
            </a:xfrm>
            <a:prstGeom prst="line">
              <a:avLst/>
            </a:prstGeom>
            <a:ln w="28575">
              <a:solidFill>
                <a:srgbClr val="6AE7F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0" y="4707255"/>
            <a:ext cx="8279130" cy="5080"/>
            <a:chOff x="0" y="7413"/>
            <a:chExt cx="13038" cy="8"/>
          </a:xfrm>
        </p:grpSpPr>
        <p:cxnSp>
          <p:nvCxnSpPr>
            <p:cNvPr id="46" name="直接连接符 45"/>
            <p:cNvCxnSpPr/>
            <p:nvPr/>
          </p:nvCxnSpPr>
          <p:spPr>
            <a:xfrm>
              <a:off x="0" y="7413"/>
              <a:ext cx="6285" cy="0"/>
            </a:xfrm>
            <a:prstGeom prst="line">
              <a:avLst/>
            </a:prstGeom>
            <a:ln w="28575">
              <a:solidFill>
                <a:srgbClr val="6AE7F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直接连接符 1"/>
            <p:cNvCxnSpPr/>
            <p:nvPr/>
          </p:nvCxnSpPr>
          <p:spPr>
            <a:xfrm>
              <a:off x="5488" y="7413"/>
              <a:ext cx="7551" cy="9"/>
            </a:xfrm>
            <a:prstGeom prst="line">
              <a:avLst/>
            </a:prstGeom>
            <a:ln w="28575">
              <a:solidFill>
                <a:srgbClr val="6AE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框 2"/>
          <p:cNvSpPr txBox="1"/>
          <p:nvPr/>
        </p:nvSpPr>
        <p:spPr>
          <a:xfrm>
            <a:off x="2480945" y="2644775"/>
            <a:ext cx="1513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9600" dirty="0">
                <a:solidFill>
                  <a:srgbClr val="6AE7FF"/>
                </a:solidFill>
              </a:rPr>
              <a:t>02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386004" y="2865650"/>
            <a:ext cx="62512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6AE7FF"/>
                </a:solidFill>
              </a:rPr>
              <a:t>WebGL</a:t>
            </a:r>
            <a:r>
              <a:rPr lang="zh-CN" altLang="en-US" sz="6000" dirty="0">
                <a:solidFill>
                  <a:srgbClr val="6AE7FF"/>
                </a:solidFill>
              </a:rPr>
              <a:t>发展历程</a:t>
            </a:r>
          </a:p>
        </p:txBody>
      </p:sp>
    </p:spTree>
    <p:extLst>
      <p:ext uri="{BB962C8B-B14F-4D97-AF65-F5344CB8AC3E}">
        <p14:creationId xmlns:p14="http://schemas.microsoft.com/office/powerpoint/2010/main" val="1523845566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1"/>
          <p:cNvSpPr/>
          <p:nvPr/>
        </p:nvSpPr>
        <p:spPr>
          <a:xfrm>
            <a:off x="0" y="2958986"/>
            <a:ext cx="12192000" cy="1347474"/>
          </a:xfrm>
          <a:custGeom>
            <a:avLst/>
            <a:gdLst>
              <a:gd name="connsiteX0" fmla="*/ 0 w 10898372"/>
              <a:gd name="connsiteY0" fmla="*/ 209517 h 1347474"/>
              <a:gd name="connsiteX1" fmla="*/ 2392326 w 10898372"/>
              <a:gd name="connsiteY1" fmla="*/ 1347201 h 1347474"/>
              <a:gd name="connsiteX2" fmla="*/ 4433777 w 10898372"/>
              <a:gd name="connsiteY2" fmla="*/ 326475 h 1347474"/>
              <a:gd name="connsiteX3" fmla="*/ 6996223 w 10898372"/>
              <a:gd name="connsiteY3" fmla="*/ 1272773 h 1347474"/>
              <a:gd name="connsiteX4" fmla="*/ 9399181 w 10898372"/>
              <a:gd name="connsiteY4" fmla="*/ 18131 h 1347474"/>
              <a:gd name="connsiteX5" fmla="*/ 10898372 w 10898372"/>
              <a:gd name="connsiteY5" fmla="*/ 645452 h 134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98372" h="1347474">
                <a:moveTo>
                  <a:pt x="0" y="209517"/>
                </a:moveTo>
                <a:cubicBezTo>
                  <a:pt x="826681" y="768612"/>
                  <a:pt x="1653363" y="1327708"/>
                  <a:pt x="2392326" y="1347201"/>
                </a:cubicBezTo>
                <a:cubicBezTo>
                  <a:pt x="3131289" y="1366694"/>
                  <a:pt x="3666461" y="338880"/>
                  <a:pt x="4433777" y="326475"/>
                </a:cubicBezTo>
                <a:cubicBezTo>
                  <a:pt x="5201093" y="314070"/>
                  <a:pt x="6168656" y="1324164"/>
                  <a:pt x="6996223" y="1272773"/>
                </a:cubicBezTo>
                <a:cubicBezTo>
                  <a:pt x="7823790" y="1221382"/>
                  <a:pt x="8748823" y="122684"/>
                  <a:pt x="9399181" y="18131"/>
                </a:cubicBezTo>
                <a:cubicBezTo>
                  <a:pt x="10049539" y="-86422"/>
                  <a:pt x="10473955" y="279515"/>
                  <a:pt x="10898372" y="645452"/>
                </a:cubicBezTo>
              </a:path>
            </a:pathLst>
          </a:custGeom>
          <a:noFill/>
          <a:ln>
            <a:solidFill>
              <a:srgbClr val="6AE7FF">
                <a:alpha val="61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261929" y="3221056"/>
            <a:ext cx="914400" cy="914400"/>
            <a:chOff x="1991832" y="3742659"/>
            <a:chExt cx="914400" cy="914400"/>
          </a:xfrm>
        </p:grpSpPr>
        <p:sp>
          <p:nvSpPr>
            <p:cNvPr id="7" name="椭圆 6"/>
            <p:cNvSpPr/>
            <p:nvPr/>
          </p:nvSpPr>
          <p:spPr>
            <a:xfrm>
              <a:off x="1991832" y="3742659"/>
              <a:ext cx="914400" cy="914400"/>
            </a:xfrm>
            <a:prstGeom prst="ellipse">
              <a:avLst/>
            </a:prstGeom>
            <a:solidFill>
              <a:srgbClr val="6A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statistics-on-laptop_82095"/>
            <p:cNvSpPr>
              <a:spLocks noChangeAspect="1"/>
            </p:cNvSpPr>
            <p:nvPr/>
          </p:nvSpPr>
          <p:spPr bwMode="auto">
            <a:xfrm>
              <a:off x="2254903" y="3999630"/>
              <a:ext cx="388257" cy="388257"/>
            </a:xfrm>
            <a:custGeom>
              <a:avLst/>
              <a:gdLst>
                <a:gd name="connsiteX0" fmla="*/ 211137 w 331788"/>
                <a:gd name="connsiteY0" fmla="*/ 211138 h 331788"/>
                <a:gd name="connsiteX1" fmla="*/ 211137 w 331788"/>
                <a:gd name="connsiteY1" fmla="*/ 314326 h 331788"/>
                <a:gd name="connsiteX2" fmla="*/ 314325 w 331788"/>
                <a:gd name="connsiteY2" fmla="*/ 211138 h 331788"/>
                <a:gd name="connsiteX3" fmla="*/ 211137 w 331788"/>
                <a:gd name="connsiteY3" fmla="*/ 211138 h 331788"/>
                <a:gd name="connsiteX4" fmla="*/ 203047 w 331788"/>
                <a:gd name="connsiteY4" fmla="*/ 195263 h 331788"/>
                <a:gd name="connsiteX5" fmla="*/ 323713 w 331788"/>
                <a:gd name="connsiteY5" fmla="*/ 195263 h 331788"/>
                <a:gd name="connsiteX6" fmla="*/ 328903 w 331788"/>
                <a:gd name="connsiteY6" fmla="*/ 197858 h 331788"/>
                <a:gd name="connsiteX7" fmla="*/ 330200 w 331788"/>
                <a:gd name="connsiteY7" fmla="*/ 204345 h 331788"/>
                <a:gd name="connsiteX8" fmla="*/ 204344 w 331788"/>
                <a:gd name="connsiteY8" fmla="*/ 330201 h 331788"/>
                <a:gd name="connsiteX9" fmla="*/ 203047 w 331788"/>
                <a:gd name="connsiteY9" fmla="*/ 330201 h 331788"/>
                <a:gd name="connsiteX10" fmla="*/ 197857 w 331788"/>
                <a:gd name="connsiteY10" fmla="*/ 328904 h 331788"/>
                <a:gd name="connsiteX11" fmla="*/ 195262 w 331788"/>
                <a:gd name="connsiteY11" fmla="*/ 323714 h 331788"/>
                <a:gd name="connsiteX12" fmla="*/ 195262 w 331788"/>
                <a:gd name="connsiteY12" fmla="*/ 203048 h 331788"/>
                <a:gd name="connsiteX13" fmla="*/ 203047 w 331788"/>
                <a:gd name="connsiteY13" fmla="*/ 195263 h 331788"/>
                <a:gd name="connsiteX14" fmla="*/ 165894 w 331788"/>
                <a:gd name="connsiteY14" fmla="*/ 0 h 331788"/>
                <a:gd name="connsiteX15" fmla="*/ 331788 w 331788"/>
                <a:gd name="connsiteY15" fmla="*/ 165894 h 331788"/>
                <a:gd name="connsiteX16" fmla="*/ 316236 w 331788"/>
                <a:gd name="connsiteY16" fmla="*/ 181446 h 331788"/>
                <a:gd name="connsiteX17" fmla="*/ 181446 w 331788"/>
                <a:gd name="connsiteY17" fmla="*/ 181446 h 331788"/>
                <a:gd name="connsiteX18" fmla="*/ 181446 w 331788"/>
                <a:gd name="connsiteY18" fmla="*/ 316236 h 331788"/>
                <a:gd name="connsiteX19" fmla="*/ 165894 w 331788"/>
                <a:gd name="connsiteY19" fmla="*/ 331788 h 331788"/>
                <a:gd name="connsiteX20" fmla="*/ 0 w 331788"/>
                <a:gd name="connsiteY20" fmla="*/ 165894 h 331788"/>
                <a:gd name="connsiteX21" fmla="*/ 165894 w 331788"/>
                <a:gd name="connsiteY21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31788" h="331788">
                  <a:moveTo>
                    <a:pt x="211137" y="211138"/>
                  </a:moveTo>
                  <a:cubicBezTo>
                    <a:pt x="211137" y="211138"/>
                    <a:pt x="211137" y="211138"/>
                    <a:pt x="211137" y="314326"/>
                  </a:cubicBezTo>
                  <a:cubicBezTo>
                    <a:pt x="262731" y="305297"/>
                    <a:pt x="305296" y="262732"/>
                    <a:pt x="314325" y="211138"/>
                  </a:cubicBezTo>
                  <a:cubicBezTo>
                    <a:pt x="314325" y="211138"/>
                    <a:pt x="314325" y="211138"/>
                    <a:pt x="211137" y="211138"/>
                  </a:cubicBezTo>
                  <a:close/>
                  <a:moveTo>
                    <a:pt x="203047" y="195263"/>
                  </a:moveTo>
                  <a:cubicBezTo>
                    <a:pt x="203047" y="195263"/>
                    <a:pt x="203047" y="195263"/>
                    <a:pt x="323713" y="195263"/>
                  </a:cubicBezTo>
                  <a:cubicBezTo>
                    <a:pt x="325010" y="195263"/>
                    <a:pt x="327605" y="196560"/>
                    <a:pt x="328903" y="197858"/>
                  </a:cubicBezTo>
                  <a:cubicBezTo>
                    <a:pt x="330200" y="199155"/>
                    <a:pt x="330200" y="201750"/>
                    <a:pt x="330200" y="204345"/>
                  </a:cubicBezTo>
                  <a:cubicBezTo>
                    <a:pt x="323713" y="270517"/>
                    <a:pt x="270516" y="323714"/>
                    <a:pt x="204344" y="330201"/>
                  </a:cubicBezTo>
                  <a:cubicBezTo>
                    <a:pt x="204344" y="330201"/>
                    <a:pt x="203047" y="330201"/>
                    <a:pt x="203047" y="330201"/>
                  </a:cubicBezTo>
                  <a:cubicBezTo>
                    <a:pt x="201749" y="330201"/>
                    <a:pt x="199154" y="330201"/>
                    <a:pt x="197857" y="328904"/>
                  </a:cubicBezTo>
                  <a:cubicBezTo>
                    <a:pt x="196559" y="327606"/>
                    <a:pt x="195262" y="325011"/>
                    <a:pt x="195262" y="323714"/>
                  </a:cubicBezTo>
                  <a:cubicBezTo>
                    <a:pt x="195262" y="323714"/>
                    <a:pt x="195262" y="323714"/>
                    <a:pt x="195262" y="203048"/>
                  </a:cubicBezTo>
                  <a:cubicBezTo>
                    <a:pt x="195262" y="199155"/>
                    <a:pt x="199154" y="195263"/>
                    <a:pt x="203047" y="195263"/>
                  </a:cubicBezTo>
                  <a:close/>
                  <a:moveTo>
                    <a:pt x="165894" y="0"/>
                  </a:moveTo>
                  <a:cubicBezTo>
                    <a:pt x="257914" y="0"/>
                    <a:pt x="331788" y="73874"/>
                    <a:pt x="331788" y="165894"/>
                  </a:cubicBezTo>
                  <a:cubicBezTo>
                    <a:pt x="331788" y="173670"/>
                    <a:pt x="325308" y="181446"/>
                    <a:pt x="316236" y="181446"/>
                  </a:cubicBezTo>
                  <a:cubicBezTo>
                    <a:pt x="316236" y="181446"/>
                    <a:pt x="316236" y="181446"/>
                    <a:pt x="181446" y="181446"/>
                  </a:cubicBezTo>
                  <a:cubicBezTo>
                    <a:pt x="181446" y="181446"/>
                    <a:pt x="181446" y="181446"/>
                    <a:pt x="181446" y="316236"/>
                  </a:cubicBezTo>
                  <a:cubicBezTo>
                    <a:pt x="181446" y="325308"/>
                    <a:pt x="173670" y="331788"/>
                    <a:pt x="165894" y="331788"/>
                  </a:cubicBezTo>
                  <a:cubicBezTo>
                    <a:pt x="73874" y="331788"/>
                    <a:pt x="0" y="257914"/>
                    <a:pt x="0" y="165894"/>
                  </a:cubicBezTo>
                  <a:cubicBezTo>
                    <a:pt x="0" y="73874"/>
                    <a:pt x="73874" y="0"/>
                    <a:pt x="16589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388529" y="3741844"/>
            <a:ext cx="914400" cy="914400"/>
            <a:chOff x="4423144" y="2739587"/>
            <a:chExt cx="914400" cy="914400"/>
          </a:xfrm>
        </p:grpSpPr>
        <p:sp>
          <p:nvSpPr>
            <p:cNvPr id="8" name="椭圆 7"/>
            <p:cNvSpPr/>
            <p:nvPr/>
          </p:nvSpPr>
          <p:spPr>
            <a:xfrm>
              <a:off x="4423144" y="2739587"/>
              <a:ext cx="914400" cy="914400"/>
            </a:xfrm>
            <a:prstGeom prst="ellipse">
              <a:avLst/>
            </a:prstGeom>
            <a:solidFill>
              <a:srgbClr val="6A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statistics-on-laptop_82095"/>
            <p:cNvSpPr>
              <a:spLocks noChangeAspect="1"/>
            </p:cNvSpPr>
            <p:nvPr/>
          </p:nvSpPr>
          <p:spPr bwMode="auto">
            <a:xfrm>
              <a:off x="4731947" y="3002658"/>
              <a:ext cx="296793" cy="388257"/>
            </a:xfrm>
            <a:custGeom>
              <a:avLst/>
              <a:gdLst>
                <a:gd name="connsiteX0" fmla="*/ 50800 w 252413"/>
                <a:gd name="connsiteY0" fmla="*/ 263525 h 330200"/>
                <a:gd name="connsiteX1" fmla="*/ 201613 w 252413"/>
                <a:gd name="connsiteY1" fmla="*/ 263525 h 330200"/>
                <a:gd name="connsiteX2" fmla="*/ 201613 w 252413"/>
                <a:gd name="connsiteY2" fmla="*/ 284163 h 330200"/>
                <a:gd name="connsiteX3" fmla="*/ 50800 w 252413"/>
                <a:gd name="connsiteY3" fmla="*/ 284163 h 330200"/>
                <a:gd name="connsiteX4" fmla="*/ 50800 w 252413"/>
                <a:gd name="connsiteY4" fmla="*/ 211137 h 330200"/>
                <a:gd name="connsiteX5" fmla="*/ 201613 w 252413"/>
                <a:gd name="connsiteY5" fmla="*/ 211137 h 330200"/>
                <a:gd name="connsiteX6" fmla="*/ 201613 w 252413"/>
                <a:gd name="connsiteY6" fmla="*/ 231775 h 330200"/>
                <a:gd name="connsiteX7" fmla="*/ 50800 w 252413"/>
                <a:gd name="connsiteY7" fmla="*/ 231775 h 330200"/>
                <a:gd name="connsiteX8" fmla="*/ 50800 w 252413"/>
                <a:gd name="connsiteY8" fmla="*/ 160337 h 330200"/>
                <a:gd name="connsiteX9" fmla="*/ 201613 w 252413"/>
                <a:gd name="connsiteY9" fmla="*/ 160337 h 330200"/>
                <a:gd name="connsiteX10" fmla="*/ 201613 w 252413"/>
                <a:gd name="connsiteY10" fmla="*/ 180975 h 330200"/>
                <a:gd name="connsiteX11" fmla="*/ 50800 w 252413"/>
                <a:gd name="connsiteY11" fmla="*/ 180975 h 330200"/>
                <a:gd name="connsiteX12" fmla="*/ 50800 w 252413"/>
                <a:gd name="connsiteY12" fmla="*/ 107950 h 330200"/>
                <a:gd name="connsiteX13" fmla="*/ 115888 w 252413"/>
                <a:gd name="connsiteY13" fmla="*/ 107950 h 330200"/>
                <a:gd name="connsiteX14" fmla="*/ 115888 w 252413"/>
                <a:gd name="connsiteY14" fmla="*/ 128588 h 330200"/>
                <a:gd name="connsiteX15" fmla="*/ 50800 w 252413"/>
                <a:gd name="connsiteY15" fmla="*/ 128588 h 330200"/>
                <a:gd name="connsiteX16" fmla="*/ 50800 w 252413"/>
                <a:gd name="connsiteY16" fmla="*/ 55562 h 330200"/>
                <a:gd name="connsiteX17" fmla="*/ 115888 w 252413"/>
                <a:gd name="connsiteY17" fmla="*/ 55562 h 330200"/>
                <a:gd name="connsiteX18" fmla="*/ 115888 w 252413"/>
                <a:gd name="connsiteY18" fmla="*/ 76200 h 330200"/>
                <a:gd name="connsiteX19" fmla="*/ 50800 w 252413"/>
                <a:gd name="connsiteY19" fmla="*/ 76200 h 330200"/>
                <a:gd name="connsiteX20" fmla="*/ 166688 w 252413"/>
                <a:gd name="connsiteY20" fmla="*/ 26987 h 330200"/>
                <a:gd name="connsiteX21" fmla="*/ 166688 w 252413"/>
                <a:gd name="connsiteY21" fmla="*/ 74612 h 330200"/>
                <a:gd name="connsiteX22" fmla="*/ 215901 w 252413"/>
                <a:gd name="connsiteY22" fmla="*/ 74612 h 330200"/>
                <a:gd name="connsiteX23" fmla="*/ 22225 w 252413"/>
                <a:gd name="connsiteY23" fmla="*/ 20637 h 330200"/>
                <a:gd name="connsiteX24" fmla="*/ 22225 w 252413"/>
                <a:gd name="connsiteY24" fmla="*/ 309562 h 330200"/>
                <a:gd name="connsiteX25" fmla="*/ 231775 w 252413"/>
                <a:gd name="connsiteY25" fmla="*/ 309562 h 330200"/>
                <a:gd name="connsiteX26" fmla="*/ 231775 w 252413"/>
                <a:gd name="connsiteY26" fmla="*/ 95250 h 330200"/>
                <a:gd name="connsiteX27" fmla="*/ 146050 w 252413"/>
                <a:gd name="connsiteY27" fmla="*/ 95250 h 330200"/>
                <a:gd name="connsiteX28" fmla="*/ 146050 w 252413"/>
                <a:gd name="connsiteY28" fmla="*/ 20637 h 330200"/>
                <a:gd name="connsiteX29" fmla="*/ 0 w 252413"/>
                <a:gd name="connsiteY29" fmla="*/ 0 h 330200"/>
                <a:gd name="connsiteX30" fmla="*/ 168275 w 252413"/>
                <a:gd name="connsiteY30" fmla="*/ 0 h 330200"/>
                <a:gd name="connsiteX31" fmla="*/ 252413 w 252413"/>
                <a:gd name="connsiteY31" fmla="*/ 82550 h 330200"/>
                <a:gd name="connsiteX32" fmla="*/ 252413 w 252413"/>
                <a:gd name="connsiteY32" fmla="*/ 330200 h 330200"/>
                <a:gd name="connsiteX33" fmla="*/ 0 w 252413"/>
                <a:gd name="connsiteY33" fmla="*/ 33020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2413" h="330200">
                  <a:moveTo>
                    <a:pt x="50800" y="263525"/>
                  </a:moveTo>
                  <a:lnTo>
                    <a:pt x="201613" y="263525"/>
                  </a:lnTo>
                  <a:lnTo>
                    <a:pt x="201613" y="284163"/>
                  </a:lnTo>
                  <a:lnTo>
                    <a:pt x="50800" y="284163"/>
                  </a:lnTo>
                  <a:close/>
                  <a:moveTo>
                    <a:pt x="50800" y="211137"/>
                  </a:moveTo>
                  <a:lnTo>
                    <a:pt x="201613" y="211137"/>
                  </a:lnTo>
                  <a:lnTo>
                    <a:pt x="201613" y="231775"/>
                  </a:lnTo>
                  <a:lnTo>
                    <a:pt x="50800" y="231775"/>
                  </a:lnTo>
                  <a:close/>
                  <a:moveTo>
                    <a:pt x="50800" y="160337"/>
                  </a:moveTo>
                  <a:lnTo>
                    <a:pt x="201613" y="160337"/>
                  </a:lnTo>
                  <a:lnTo>
                    <a:pt x="201613" y="180975"/>
                  </a:lnTo>
                  <a:lnTo>
                    <a:pt x="50800" y="180975"/>
                  </a:lnTo>
                  <a:close/>
                  <a:moveTo>
                    <a:pt x="50800" y="107950"/>
                  </a:moveTo>
                  <a:lnTo>
                    <a:pt x="115888" y="107950"/>
                  </a:lnTo>
                  <a:lnTo>
                    <a:pt x="115888" y="128588"/>
                  </a:lnTo>
                  <a:lnTo>
                    <a:pt x="50800" y="128588"/>
                  </a:lnTo>
                  <a:close/>
                  <a:moveTo>
                    <a:pt x="50800" y="55562"/>
                  </a:moveTo>
                  <a:lnTo>
                    <a:pt x="115888" y="55562"/>
                  </a:lnTo>
                  <a:lnTo>
                    <a:pt x="115888" y="76200"/>
                  </a:lnTo>
                  <a:lnTo>
                    <a:pt x="50800" y="76200"/>
                  </a:lnTo>
                  <a:close/>
                  <a:moveTo>
                    <a:pt x="166688" y="26987"/>
                  </a:moveTo>
                  <a:lnTo>
                    <a:pt x="166688" y="74612"/>
                  </a:lnTo>
                  <a:lnTo>
                    <a:pt x="215901" y="74612"/>
                  </a:lnTo>
                  <a:close/>
                  <a:moveTo>
                    <a:pt x="22225" y="20637"/>
                  </a:moveTo>
                  <a:lnTo>
                    <a:pt x="22225" y="309562"/>
                  </a:lnTo>
                  <a:lnTo>
                    <a:pt x="231775" y="309562"/>
                  </a:lnTo>
                  <a:lnTo>
                    <a:pt x="231775" y="95250"/>
                  </a:lnTo>
                  <a:lnTo>
                    <a:pt x="146050" y="95250"/>
                  </a:lnTo>
                  <a:lnTo>
                    <a:pt x="146050" y="20637"/>
                  </a:lnTo>
                  <a:close/>
                  <a:moveTo>
                    <a:pt x="0" y="0"/>
                  </a:moveTo>
                  <a:lnTo>
                    <a:pt x="168275" y="0"/>
                  </a:lnTo>
                  <a:lnTo>
                    <a:pt x="252413" y="82550"/>
                  </a:lnTo>
                  <a:lnTo>
                    <a:pt x="252413" y="330200"/>
                  </a:lnTo>
                  <a:lnTo>
                    <a:pt x="0" y="3302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819202" y="2815713"/>
            <a:ext cx="914400" cy="914400"/>
            <a:chOff x="6854456" y="3707148"/>
            <a:chExt cx="914400" cy="914400"/>
          </a:xfrm>
        </p:grpSpPr>
        <p:sp>
          <p:nvSpPr>
            <p:cNvPr id="9" name="椭圆 8"/>
            <p:cNvSpPr/>
            <p:nvPr/>
          </p:nvSpPr>
          <p:spPr>
            <a:xfrm>
              <a:off x="6854456" y="3707148"/>
              <a:ext cx="914400" cy="914400"/>
            </a:xfrm>
            <a:prstGeom prst="ellipse">
              <a:avLst/>
            </a:prstGeom>
            <a:solidFill>
              <a:srgbClr val="6A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statistics-on-laptop_82095"/>
            <p:cNvSpPr>
              <a:spLocks noChangeAspect="1"/>
            </p:cNvSpPr>
            <p:nvPr/>
          </p:nvSpPr>
          <p:spPr bwMode="auto">
            <a:xfrm>
              <a:off x="7117527" y="4022204"/>
              <a:ext cx="388257" cy="280510"/>
            </a:xfrm>
            <a:custGeom>
              <a:avLst/>
              <a:gdLst>
                <a:gd name="connsiteX0" fmla="*/ 15875 w 331788"/>
                <a:gd name="connsiteY0" fmla="*/ 19464 h 239713"/>
                <a:gd name="connsiteX1" fmla="*/ 15875 w 331788"/>
                <a:gd name="connsiteY1" fmla="*/ 206376 h 239713"/>
                <a:gd name="connsiteX2" fmla="*/ 107950 w 331788"/>
                <a:gd name="connsiteY2" fmla="*/ 112713 h 239713"/>
                <a:gd name="connsiteX3" fmla="*/ 119063 w 331788"/>
                <a:gd name="connsiteY3" fmla="*/ 125413 h 239713"/>
                <a:gd name="connsiteX4" fmla="*/ 17463 w 331788"/>
                <a:gd name="connsiteY4" fmla="*/ 223838 h 239713"/>
                <a:gd name="connsiteX5" fmla="*/ 312738 w 331788"/>
                <a:gd name="connsiteY5" fmla="*/ 223838 h 239713"/>
                <a:gd name="connsiteX6" fmla="*/ 212725 w 331788"/>
                <a:gd name="connsiteY6" fmla="*/ 125413 h 239713"/>
                <a:gd name="connsiteX7" fmla="*/ 220844 w 331788"/>
                <a:gd name="connsiteY7" fmla="*/ 114588 h 239713"/>
                <a:gd name="connsiteX8" fmla="*/ 222484 w 331788"/>
                <a:gd name="connsiteY8" fmla="*/ 112947 h 239713"/>
                <a:gd name="connsiteX9" fmla="*/ 315913 w 331788"/>
                <a:gd name="connsiteY9" fmla="*/ 206376 h 239713"/>
                <a:gd name="connsiteX10" fmla="*/ 315913 w 331788"/>
                <a:gd name="connsiteY10" fmla="*/ 19464 h 239713"/>
                <a:gd name="connsiteX11" fmla="*/ 254806 w 331788"/>
                <a:gd name="connsiteY11" fmla="*/ 80606 h 239713"/>
                <a:gd name="connsiteX12" fmla="*/ 222484 w 331788"/>
                <a:gd name="connsiteY12" fmla="*/ 112947 h 239713"/>
                <a:gd name="connsiteX13" fmla="*/ 222250 w 331788"/>
                <a:gd name="connsiteY13" fmla="*/ 112713 h 239713"/>
                <a:gd name="connsiteX14" fmla="*/ 220844 w 331788"/>
                <a:gd name="connsiteY14" fmla="*/ 114588 h 239713"/>
                <a:gd name="connsiteX15" fmla="*/ 218878 w 331788"/>
                <a:gd name="connsiteY15" fmla="*/ 116556 h 239713"/>
                <a:gd name="connsiteX16" fmla="*/ 171067 w 331788"/>
                <a:gd name="connsiteY16" fmla="*/ 164394 h 239713"/>
                <a:gd name="connsiteX17" fmla="*/ 160721 w 331788"/>
                <a:gd name="connsiteY17" fmla="*/ 164394 h 239713"/>
                <a:gd name="connsiteX18" fmla="*/ 15875 w 331788"/>
                <a:gd name="connsiteY18" fmla="*/ 19464 h 239713"/>
                <a:gd name="connsiteX19" fmla="*/ 30101 w 331788"/>
                <a:gd name="connsiteY19" fmla="*/ 14288 h 239713"/>
                <a:gd name="connsiteX20" fmla="*/ 165894 w 331788"/>
                <a:gd name="connsiteY20" fmla="*/ 148866 h 239713"/>
                <a:gd name="connsiteX21" fmla="*/ 301687 w 331788"/>
                <a:gd name="connsiteY21" fmla="*/ 14288 h 239713"/>
                <a:gd name="connsiteX22" fmla="*/ 7776 w 331788"/>
                <a:gd name="connsiteY22" fmla="*/ 0 h 239713"/>
                <a:gd name="connsiteX23" fmla="*/ 324012 w 331788"/>
                <a:gd name="connsiteY23" fmla="*/ 0 h 239713"/>
                <a:gd name="connsiteX24" fmla="*/ 331788 w 331788"/>
                <a:gd name="connsiteY24" fmla="*/ 7733 h 239713"/>
                <a:gd name="connsiteX25" fmla="*/ 331788 w 331788"/>
                <a:gd name="connsiteY25" fmla="*/ 231980 h 239713"/>
                <a:gd name="connsiteX26" fmla="*/ 324012 w 331788"/>
                <a:gd name="connsiteY26" fmla="*/ 239713 h 239713"/>
                <a:gd name="connsiteX27" fmla="*/ 7776 w 331788"/>
                <a:gd name="connsiteY27" fmla="*/ 239713 h 239713"/>
                <a:gd name="connsiteX28" fmla="*/ 0 w 331788"/>
                <a:gd name="connsiteY28" fmla="*/ 231980 h 239713"/>
                <a:gd name="connsiteX29" fmla="*/ 0 w 331788"/>
                <a:gd name="connsiteY29" fmla="*/ 7733 h 239713"/>
                <a:gd name="connsiteX30" fmla="*/ 7776 w 331788"/>
                <a:gd name="connsiteY30" fmla="*/ 0 h 23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31788" h="239713">
                  <a:moveTo>
                    <a:pt x="15875" y="19464"/>
                  </a:moveTo>
                  <a:lnTo>
                    <a:pt x="15875" y="206376"/>
                  </a:lnTo>
                  <a:lnTo>
                    <a:pt x="107950" y="112713"/>
                  </a:lnTo>
                  <a:lnTo>
                    <a:pt x="119063" y="125413"/>
                  </a:lnTo>
                  <a:lnTo>
                    <a:pt x="17463" y="223838"/>
                  </a:lnTo>
                  <a:lnTo>
                    <a:pt x="312738" y="223838"/>
                  </a:lnTo>
                  <a:lnTo>
                    <a:pt x="212725" y="125413"/>
                  </a:lnTo>
                  <a:lnTo>
                    <a:pt x="220844" y="114588"/>
                  </a:lnTo>
                  <a:lnTo>
                    <a:pt x="222484" y="112947"/>
                  </a:lnTo>
                  <a:lnTo>
                    <a:pt x="315913" y="206376"/>
                  </a:lnTo>
                  <a:lnTo>
                    <a:pt x="315913" y="19464"/>
                  </a:lnTo>
                  <a:cubicBezTo>
                    <a:pt x="315913" y="19464"/>
                    <a:pt x="315913" y="19464"/>
                    <a:pt x="254806" y="80606"/>
                  </a:cubicBezTo>
                  <a:lnTo>
                    <a:pt x="222484" y="112947"/>
                  </a:lnTo>
                  <a:lnTo>
                    <a:pt x="222250" y="112713"/>
                  </a:lnTo>
                  <a:lnTo>
                    <a:pt x="220844" y="114588"/>
                  </a:lnTo>
                  <a:lnTo>
                    <a:pt x="218878" y="116556"/>
                  </a:lnTo>
                  <a:cubicBezTo>
                    <a:pt x="205015" y="130426"/>
                    <a:pt x="189173" y="146278"/>
                    <a:pt x="171067" y="164394"/>
                  </a:cubicBezTo>
                  <a:cubicBezTo>
                    <a:pt x="168481" y="168276"/>
                    <a:pt x="163308" y="168276"/>
                    <a:pt x="160721" y="164394"/>
                  </a:cubicBezTo>
                  <a:cubicBezTo>
                    <a:pt x="160721" y="164394"/>
                    <a:pt x="160721" y="164394"/>
                    <a:pt x="15875" y="19464"/>
                  </a:cubicBezTo>
                  <a:close/>
                  <a:moveTo>
                    <a:pt x="30101" y="14288"/>
                  </a:moveTo>
                  <a:cubicBezTo>
                    <a:pt x="30101" y="14288"/>
                    <a:pt x="30101" y="14288"/>
                    <a:pt x="165894" y="148866"/>
                  </a:cubicBezTo>
                  <a:cubicBezTo>
                    <a:pt x="165894" y="148866"/>
                    <a:pt x="165894" y="148866"/>
                    <a:pt x="301687" y="14288"/>
                  </a:cubicBezTo>
                  <a:close/>
                  <a:moveTo>
                    <a:pt x="7776" y="0"/>
                  </a:moveTo>
                  <a:cubicBezTo>
                    <a:pt x="7776" y="0"/>
                    <a:pt x="7776" y="0"/>
                    <a:pt x="324012" y="0"/>
                  </a:cubicBezTo>
                  <a:cubicBezTo>
                    <a:pt x="327900" y="0"/>
                    <a:pt x="331788" y="3866"/>
                    <a:pt x="331788" y="7733"/>
                  </a:cubicBezTo>
                  <a:cubicBezTo>
                    <a:pt x="331788" y="7733"/>
                    <a:pt x="331788" y="7733"/>
                    <a:pt x="331788" y="231980"/>
                  </a:cubicBezTo>
                  <a:cubicBezTo>
                    <a:pt x="331788" y="235847"/>
                    <a:pt x="327900" y="239713"/>
                    <a:pt x="324012" y="239713"/>
                  </a:cubicBezTo>
                  <a:cubicBezTo>
                    <a:pt x="324012" y="239713"/>
                    <a:pt x="324012" y="239713"/>
                    <a:pt x="7776" y="239713"/>
                  </a:cubicBezTo>
                  <a:cubicBezTo>
                    <a:pt x="3888" y="239713"/>
                    <a:pt x="0" y="235847"/>
                    <a:pt x="0" y="231980"/>
                  </a:cubicBezTo>
                  <a:cubicBezTo>
                    <a:pt x="0" y="231980"/>
                    <a:pt x="0" y="231980"/>
                    <a:pt x="0" y="7733"/>
                  </a:cubicBezTo>
                  <a:cubicBezTo>
                    <a:pt x="0" y="3866"/>
                    <a:pt x="3888" y="0"/>
                    <a:pt x="77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141365" y="3587146"/>
            <a:ext cx="914400" cy="914400"/>
            <a:chOff x="9285768" y="2828259"/>
            <a:chExt cx="914400" cy="914400"/>
          </a:xfrm>
        </p:grpSpPr>
        <p:sp>
          <p:nvSpPr>
            <p:cNvPr id="10" name="椭圆 9"/>
            <p:cNvSpPr/>
            <p:nvPr/>
          </p:nvSpPr>
          <p:spPr>
            <a:xfrm>
              <a:off x="9285768" y="2828259"/>
              <a:ext cx="914400" cy="914400"/>
            </a:xfrm>
            <a:prstGeom prst="ellipse">
              <a:avLst/>
            </a:prstGeom>
            <a:solidFill>
              <a:srgbClr val="6A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statistics-on-laptop_82095"/>
            <p:cNvSpPr>
              <a:spLocks noChangeAspect="1"/>
            </p:cNvSpPr>
            <p:nvPr/>
          </p:nvSpPr>
          <p:spPr bwMode="auto">
            <a:xfrm>
              <a:off x="9548839" y="3132031"/>
              <a:ext cx="388257" cy="305938"/>
            </a:xfrm>
            <a:custGeom>
              <a:avLst/>
              <a:gdLst>
                <a:gd name="connsiteX0" fmla="*/ 238459 w 328388"/>
                <a:gd name="connsiteY0" fmla="*/ 133350 h 258763"/>
                <a:gd name="connsiteX1" fmla="*/ 229503 w 328388"/>
                <a:gd name="connsiteY1" fmla="*/ 144992 h 258763"/>
                <a:gd name="connsiteX2" fmla="*/ 234621 w 328388"/>
                <a:gd name="connsiteY2" fmla="*/ 160514 h 258763"/>
                <a:gd name="connsiteX3" fmla="*/ 205193 w 328388"/>
                <a:gd name="connsiteY3" fmla="*/ 190265 h 258763"/>
                <a:gd name="connsiteX4" fmla="*/ 177045 w 328388"/>
                <a:gd name="connsiteY4" fmla="*/ 160514 h 258763"/>
                <a:gd name="connsiteX5" fmla="*/ 178324 w 328388"/>
                <a:gd name="connsiteY5" fmla="*/ 150166 h 258763"/>
                <a:gd name="connsiteX6" fmla="*/ 166808 w 328388"/>
                <a:gd name="connsiteY6" fmla="*/ 142405 h 258763"/>
                <a:gd name="connsiteX7" fmla="*/ 162970 w 328388"/>
                <a:gd name="connsiteY7" fmla="*/ 160514 h 258763"/>
                <a:gd name="connsiteX8" fmla="*/ 205193 w 328388"/>
                <a:gd name="connsiteY8" fmla="*/ 203200 h 258763"/>
                <a:gd name="connsiteX9" fmla="*/ 248695 w 328388"/>
                <a:gd name="connsiteY9" fmla="*/ 160514 h 258763"/>
                <a:gd name="connsiteX10" fmla="*/ 238459 w 328388"/>
                <a:gd name="connsiteY10" fmla="*/ 133350 h 258763"/>
                <a:gd name="connsiteX11" fmla="*/ 205629 w 328388"/>
                <a:gd name="connsiteY11" fmla="*/ 117475 h 258763"/>
                <a:gd name="connsiteX12" fmla="*/ 175670 w 328388"/>
                <a:gd name="connsiteY12" fmla="*/ 129084 h 258763"/>
                <a:gd name="connsiteX13" fmla="*/ 188696 w 328388"/>
                <a:gd name="connsiteY13" fmla="*/ 138113 h 258763"/>
                <a:gd name="connsiteX14" fmla="*/ 205629 w 328388"/>
                <a:gd name="connsiteY14" fmla="*/ 131664 h 258763"/>
                <a:gd name="connsiteX15" fmla="*/ 218655 w 328388"/>
                <a:gd name="connsiteY15" fmla="*/ 134244 h 258763"/>
                <a:gd name="connsiteX16" fmla="*/ 226470 w 328388"/>
                <a:gd name="connsiteY16" fmla="*/ 122635 h 258763"/>
                <a:gd name="connsiteX17" fmla="*/ 205629 w 328388"/>
                <a:gd name="connsiteY17" fmla="*/ 117475 h 258763"/>
                <a:gd name="connsiteX18" fmla="*/ 299177 w 328388"/>
                <a:gd name="connsiteY18" fmla="*/ 0 h 258763"/>
                <a:gd name="connsiteX19" fmla="*/ 312121 w 328388"/>
                <a:gd name="connsiteY19" fmla="*/ 2588 h 258763"/>
                <a:gd name="connsiteX20" fmla="*/ 325066 w 328388"/>
                <a:gd name="connsiteY20" fmla="*/ 41402 h 258763"/>
                <a:gd name="connsiteX21" fmla="*/ 299177 w 328388"/>
                <a:gd name="connsiteY21" fmla="*/ 58222 h 258763"/>
                <a:gd name="connsiteX22" fmla="*/ 292705 w 328388"/>
                <a:gd name="connsiteY22" fmla="*/ 56928 h 258763"/>
                <a:gd name="connsiteX23" fmla="*/ 247400 w 328388"/>
                <a:gd name="connsiteY23" fmla="*/ 119031 h 258763"/>
                <a:gd name="connsiteX24" fmla="*/ 262933 w 328388"/>
                <a:gd name="connsiteY24" fmla="*/ 159139 h 258763"/>
                <a:gd name="connsiteX25" fmla="*/ 251284 w 328388"/>
                <a:gd name="connsiteY25" fmla="*/ 195366 h 258763"/>
                <a:gd name="connsiteX26" fmla="*/ 275878 w 328388"/>
                <a:gd name="connsiteY26" fmla="*/ 217361 h 258763"/>
                <a:gd name="connsiteX27" fmla="*/ 304355 w 328388"/>
                <a:gd name="connsiteY27" fmla="*/ 244531 h 258763"/>
                <a:gd name="connsiteX28" fmla="*/ 305649 w 328388"/>
                <a:gd name="connsiteY28" fmla="*/ 256176 h 258763"/>
                <a:gd name="connsiteX29" fmla="*/ 299177 w 328388"/>
                <a:gd name="connsiteY29" fmla="*/ 258763 h 258763"/>
                <a:gd name="connsiteX30" fmla="*/ 294000 w 328388"/>
                <a:gd name="connsiteY30" fmla="*/ 256176 h 258763"/>
                <a:gd name="connsiteX31" fmla="*/ 240928 w 328388"/>
                <a:gd name="connsiteY31" fmla="*/ 205717 h 258763"/>
                <a:gd name="connsiteX32" fmla="*/ 204684 w 328388"/>
                <a:gd name="connsiteY32" fmla="*/ 217361 h 258763"/>
                <a:gd name="connsiteX33" fmla="*/ 146435 w 328388"/>
                <a:gd name="connsiteY33" fmla="*/ 159139 h 258763"/>
                <a:gd name="connsiteX34" fmla="*/ 154201 w 328388"/>
                <a:gd name="connsiteY34" fmla="*/ 131969 h 258763"/>
                <a:gd name="connsiteX35" fmla="*/ 119252 w 328388"/>
                <a:gd name="connsiteY35" fmla="*/ 107387 h 258763"/>
                <a:gd name="connsiteX36" fmla="*/ 98541 w 328388"/>
                <a:gd name="connsiteY36" fmla="*/ 116443 h 258763"/>
                <a:gd name="connsiteX37" fmla="*/ 85597 w 328388"/>
                <a:gd name="connsiteY37" fmla="*/ 113856 h 258763"/>
                <a:gd name="connsiteX38" fmla="*/ 49353 w 328388"/>
                <a:gd name="connsiteY38" fmla="*/ 160433 h 258763"/>
                <a:gd name="connsiteX39" fmla="*/ 54531 w 328388"/>
                <a:gd name="connsiteY39" fmla="*/ 194072 h 258763"/>
                <a:gd name="connsiteX40" fmla="*/ 28642 w 328388"/>
                <a:gd name="connsiteY40" fmla="*/ 209598 h 258763"/>
                <a:gd name="connsiteX41" fmla="*/ 15698 w 328388"/>
                <a:gd name="connsiteY41" fmla="*/ 207011 h 258763"/>
                <a:gd name="connsiteX42" fmla="*/ 2754 w 328388"/>
                <a:gd name="connsiteY42" fmla="*/ 168196 h 258763"/>
                <a:gd name="connsiteX43" fmla="*/ 28642 w 328388"/>
                <a:gd name="connsiteY43" fmla="*/ 151376 h 258763"/>
                <a:gd name="connsiteX44" fmla="*/ 36409 w 328388"/>
                <a:gd name="connsiteY44" fmla="*/ 152670 h 258763"/>
                <a:gd name="connsiteX45" fmla="*/ 73947 w 328388"/>
                <a:gd name="connsiteY45" fmla="*/ 103505 h 258763"/>
                <a:gd name="connsiteX46" fmla="*/ 72653 w 328388"/>
                <a:gd name="connsiteY46" fmla="*/ 75041 h 258763"/>
                <a:gd name="connsiteX47" fmla="*/ 98541 w 328388"/>
                <a:gd name="connsiteY47" fmla="*/ 58222 h 258763"/>
                <a:gd name="connsiteX48" fmla="*/ 111485 w 328388"/>
                <a:gd name="connsiteY48" fmla="*/ 62103 h 258763"/>
                <a:gd name="connsiteX49" fmla="*/ 125724 w 328388"/>
                <a:gd name="connsiteY49" fmla="*/ 94448 h 258763"/>
                <a:gd name="connsiteX50" fmla="*/ 163262 w 328388"/>
                <a:gd name="connsiteY50" fmla="*/ 119031 h 258763"/>
                <a:gd name="connsiteX51" fmla="*/ 204684 w 328388"/>
                <a:gd name="connsiteY51" fmla="*/ 100917 h 258763"/>
                <a:gd name="connsiteX52" fmla="*/ 234456 w 328388"/>
                <a:gd name="connsiteY52" fmla="*/ 109974 h 258763"/>
                <a:gd name="connsiteX53" fmla="*/ 279761 w 328388"/>
                <a:gd name="connsiteY53" fmla="*/ 49165 h 258763"/>
                <a:gd name="connsiteX54" fmla="*/ 273289 w 328388"/>
                <a:gd name="connsiteY54" fmla="*/ 15526 h 258763"/>
                <a:gd name="connsiteX55" fmla="*/ 299177 w 328388"/>
                <a:gd name="connsiteY55" fmla="*/ 0 h 25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28388" h="258763">
                  <a:moveTo>
                    <a:pt x="238459" y="133350"/>
                  </a:moveTo>
                  <a:cubicBezTo>
                    <a:pt x="238459" y="133350"/>
                    <a:pt x="238459" y="133350"/>
                    <a:pt x="229503" y="144992"/>
                  </a:cubicBezTo>
                  <a:cubicBezTo>
                    <a:pt x="232062" y="148872"/>
                    <a:pt x="234621" y="155340"/>
                    <a:pt x="234621" y="160514"/>
                  </a:cubicBezTo>
                  <a:cubicBezTo>
                    <a:pt x="234621" y="177330"/>
                    <a:pt x="221826" y="190265"/>
                    <a:pt x="205193" y="190265"/>
                  </a:cubicBezTo>
                  <a:cubicBezTo>
                    <a:pt x="189839" y="190265"/>
                    <a:pt x="177045" y="177330"/>
                    <a:pt x="177045" y="160514"/>
                  </a:cubicBezTo>
                  <a:cubicBezTo>
                    <a:pt x="177045" y="156633"/>
                    <a:pt x="178324" y="154046"/>
                    <a:pt x="178324" y="150166"/>
                  </a:cubicBezTo>
                  <a:cubicBezTo>
                    <a:pt x="178324" y="150166"/>
                    <a:pt x="178324" y="150166"/>
                    <a:pt x="166808" y="142405"/>
                  </a:cubicBezTo>
                  <a:cubicBezTo>
                    <a:pt x="164249" y="147579"/>
                    <a:pt x="162970" y="154046"/>
                    <a:pt x="162970" y="160514"/>
                  </a:cubicBezTo>
                  <a:cubicBezTo>
                    <a:pt x="162970" y="185091"/>
                    <a:pt x="182162" y="203200"/>
                    <a:pt x="205193" y="203200"/>
                  </a:cubicBezTo>
                  <a:cubicBezTo>
                    <a:pt x="229503" y="203200"/>
                    <a:pt x="248695" y="185091"/>
                    <a:pt x="248695" y="160514"/>
                  </a:cubicBezTo>
                  <a:cubicBezTo>
                    <a:pt x="248695" y="150166"/>
                    <a:pt x="244857" y="141111"/>
                    <a:pt x="238459" y="133350"/>
                  </a:cubicBezTo>
                  <a:close/>
                  <a:moveTo>
                    <a:pt x="205629" y="117475"/>
                  </a:moveTo>
                  <a:cubicBezTo>
                    <a:pt x="193906" y="117475"/>
                    <a:pt x="183486" y="122635"/>
                    <a:pt x="175670" y="129084"/>
                  </a:cubicBezTo>
                  <a:cubicBezTo>
                    <a:pt x="175670" y="129084"/>
                    <a:pt x="175670" y="129084"/>
                    <a:pt x="188696" y="138113"/>
                  </a:cubicBezTo>
                  <a:cubicBezTo>
                    <a:pt x="192604" y="134244"/>
                    <a:pt x="199116" y="131664"/>
                    <a:pt x="205629" y="131664"/>
                  </a:cubicBezTo>
                  <a:cubicBezTo>
                    <a:pt x="210839" y="131664"/>
                    <a:pt x="214747" y="132954"/>
                    <a:pt x="218655" y="134244"/>
                  </a:cubicBezTo>
                  <a:cubicBezTo>
                    <a:pt x="218655" y="134244"/>
                    <a:pt x="218655" y="134244"/>
                    <a:pt x="226470" y="122635"/>
                  </a:cubicBezTo>
                  <a:cubicBezTo>
                    <a:pt x="221260" y="120055"/>
                    <a:pt x="213445" y="117475"/>
                    <a:pt x="205629" y="117475"/>
                  </a:cubicBezTo>
                  <a:close/>
                  <a:moveTo>
                    <a:pt x="299177" y="0"/>
                  </a:moveTo>
                  <a:cubicBezTo>
                    <a:pt x="304355" y="0"/>
                    <a:pt x="308238" y="1294"/>
                    <a:pt x="312121" y="2588"/>
                  </a:cubicBezTo>
                  <a:cubicBezTo>
                    <a:pt x="326360" y="10350"/>
                    <a:pt x="332832" y="27170"/>
                    <a:pt x="325066" y="41402"/>
                  </a:cubicBezTo>
                  <a:cubicBezTo>
                    <a:pt x="321182" y="51752"/>
                    <a:pt x="310827" y="58222"/>
                    <a:pt x="299177" y="58222"/>
                  </a:cubicBezTo>
                  <a:cubicBezTo>
                    <a:pt x="297883" y="58222"/>
                    <a:pt x="295294" y="56928"/>
                    <a:pt x="292705" y="56928"/>
                  </a:cubicBezTo>
                  <a:cubicBezTo>
                    <a:pt x="292705" y="56928"/>
                    <a:pt x="292705" y="56928"/>
                    <a:pt x="247400" y="119031"/>
                  </a:cubicBezTo>
                  <a:cubicBezTo>
                    <a:pt x="257756" y="129382"/>
                    <a:pt x="262933" y="143614"/>
                    <a:pt x="262933" y="159139"/>
                  </a:cubicBezTo>
                  <a:cubicBezTo>
                    <a:pt x="262933" y="173371"/>
                    <a:pt x="259050" y="185016"/>
                    <a:pt x="251284" y="195366"/>
                  </a:cubicBezTo>
                  <a:cubicBezTo>
                    <a:pt x="251284" y="195366"/>
                    <a:pt x="251284" y="195366"/>
                    <a:pt x="275878" y="217361"/>
                  </a:cubicBezTo>
                  <a:cubicBezTo>
                    <a:pt x="275878" y="217361"/>
                    <a:pt x="275878" y="217361"/>
                    <a:pt x="304355" y="244531"/>
                  </a:cubicBezTo>
                  <a:cubicBezTo>
                    <a:pt x="308238" y="248413"/>
                    <a:pt x="308238" y="252294"/>
                    <a:pt x="305649" y="256176"/>
                  </a:cubicBezTo>
                  <a:cubicBezTo>
                    <a:pt x="304355" y="257469"/>
                    <a:pt x="301766" y="258763"/>
                    <a:pt x="299177" y="258763"/>
                  </a:cubicBezTo>
                  <a:cubicBezTo>
                    <a:pt x="297883" y="258763"/>
                    <a:pt x="296588" y="257469"/>
                    <a:pt x="294000" y="256176"/>
                  </a:cubicBezTo>
                  <a:cubicBezTo>
                    <a:pt x="294000" y="256176"/>
                    <a:pt x="294000" y="256176"/>
                    <a:pt x="240928" y="205717"/>
                  </a:cubicBezTo>
                  <a:cubicBezTo>
                    <a:pt x="230573" y="213480"/>
                    <a:pt x="218923" y="217361"/>
                    <a:pt x="204684" y="217361"/>
                  </a:cubicBezTo>
                  <a:cubicBezTo>
                    <a:pt x="172323" y="217361"/>
                    <a:pt x="146435" y="191485"/>
                    <a:pt x="146435" y="159139"/>
                  </a:cubicBezTo>
                  <a:cubicBezTo>
                    <a:pt x="146435" y="150083"/>
                    <a:pt x="149024" y="139732"/>
                    <a:pt x="154201" y="131969"/>
                  </a:cubicBezTo>
                  <a:cubicBezTo>
                    <a:pt x="154201" y="131969"/>
                    <a:pt x="154201" y="131969"/>
                    <a:pt x="119252" y="107387"/>
                  </a:cubicBezTo>
                  <a:cubicBezTo>
                    <a:pt x="114074" y="113856"/>
                    <a:pt x="106308" y="116443"/>
                    <a:pt x="98541" y="116443"/>
                  </a:cubicBezTo>
                  <a:cubicBezTo>
                    <a:pt x="93363" y="116443"/>
                    <a:pt x="89480" y="115149"/>
                    <a:pt x="85597" y="113856"/>
                  </a:cubicBezTo>
                  <a:cubicBezTo>
                    <a:pt x="85597" y="113856"/>
                    <a:pt x="85597" y="113856"/>
                    <a:pt x="49353" y="160433"/>
                  </a:cubicBezTo>
                  <a:cubicBezTo>
                    <a:pt x="58414" y="168196"/>
                    <a:pt x="61003" y="182428"/>
                    <a:pt x="54531" y="194072"/>
                  </a:cubicBezTo>
                  <a:cubicBezTo>
                    <a:pt x="50648" y="203129"/>
                    <a:pt x="40292" y="209598"/>
                    <a:pt x="28642" y="209598"/>
                  </a:cubicBezTo>
                  <a:cubicBezTo>
                    <a:pt x="24759" y="209598"/>
                    <a:pt x="20876" y="208304"/>
                    <a:pt x="15698" y="207011"/>
                  </a:cubicBezTo>
                  <a:cubicBezTo>
                    <a:pt x="1459" y="199248"/>
                    <a:pt x="-3718" y="182428"/>
                    <a:pt x="2754" y="168196"/>
                  </a:cubicBezTo>
                  <a:cubicBezTo>
                    <a:pt x="7932" y="157846"/>
                    <a:pt x="18287" y="151376"/>
                    <a:pt x="28642" y="151376"/>
                  </a:cubicBezTo>
                  <a:cubicBezTo>
                    <a:pt x="31231" y="151376"/>
                    <a:pt x="33820" y="152670"/>
                    <a:pt x="36409" y="152670"/>
                  </a:cubicBezTo>
                  <a:cubicBezTo>
                    <a:pt x="36409" y="152670"/>
                    <a:pt x="36409" y="152670"/>
                    <a:pt x="73947" y="103505"/>
                  </a:cubicBezTo>
                  <a:cubicBezTo>
                    <a:pt x="68769" y="95742"/>
                    <a:pt x="67475" y="84098"/>
                    <a:pt x="72653" y="75041"/>
                  </a:cubicBezTo>
                  <a:cubicBezTo>
                    <a:pt x="76536" y="64691"/>
                    <a:pt x="86891" y="58222"/>
                    <a:pt x="98541" y="58222"/>
                  </a:cubicBezTo>
                  <a:cubicBezTo>
                    <a:pt x="102424" y="58222"/>
                    <a:pt x="106308" y="59515"/>
                    <a:pt x="111485" y="62103"/>
                  </a:cubicBezTo>
                  <a:cubicBezTo>
                    <a:pt x="123135" y="67278"/>
                    <a:pt x="129607" y="81510"/>
                    <a:pt x="125724" y="94448"/>
                  </a:cubicBezTo>
                  <a:cubicBezTo>
                    <a:pt x="125724" y="94448"/>
                    <a:pt x="125724" y="94448"/>
                    <a:pt x="163262" y="119031"/>
                  </a:cubicBezTo>
                  <a:cubicBezTo>
                    <a:pt x="173618" y="108680"/>
                    <a:pt x="187857" y="100917"/>
                    <a:pt x="204684" y="100917"/>
                  </a:cubicBezTo>
                  <a:cubicBezTo>
                    <a:pt x="216334" y="100917"/>
                    <a:pt x="226690" y="104799"/>
                    <a:pt x="234456" y="109974"/>
                  </a:cubicBezTo>
                  <a:cubicBezTo>
                    <a:pt x="234456" y="109974"/>
                    <a:pt x="234456" y="109974"/>
                    <a:pt x="279761" y="49165"/>
                  </a:cubicBezTo>
                  <a:cubicBezTo>
                    <a:pt x="270700" y="41402"/>
                    <a:pt x="268111" y="27170"/>
                    <a:pt x="273289" y="15526"/>
                  </a:cubicBezTo>
                  <a:cubicBezTo>
                    <a:pt x="278466" y="6469"/>
                    <a:pt x="288822" y="0"/>
                    <a:pt x="29917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227128" y="4784901"/>
            <a:ext cx="2592074" cy="692461"/>
            <a:chOff x="1818113" y="1981592"/>
            <a:chExt cx="3109230" cy="692461"/>
          </a:xfrm>
        </p:grpSpPr>
        <p:sp>
          <p:nvSpPr>
            <p:cNvPr id="13" name="矩形 12"/>
            <p:cNvSpPr/>
            <p:nvPr/>
          </p:nvSpPr>
          <p:spPr>
            <a:xfrm>
              <a:off x="1818114" y="2334216"/>
              <a:ext cx="3109229" cy="3398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在 </a:t>
              </a:r>
              <a:r>
                <a:rPr lang="en-US" sz="1200" dirty="0" err="1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FireFox</a:t>
              </a:r>
              <a:r>
                <a:rPr lang="en-US" sz="1200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 </a:t>
              </a:r>
              <a:r>
                <a:rPr lang="zh-CN" altLang="en-US" sz="1200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和 </a:t>
              </a:r>
              <a:r>
                <a:rPr lang="en-US" sz="1200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Opera </a:t>
              </a:r>
              <a:r>
                <a:rPr lang="zh-CN" altLang="en-US" sz="1200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浏览器中实现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818113" y="1981592"/>
              <a:ext cx="2241974" cy="3371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sz="1600" b="1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2007 </a:t>
              </a:r>
              <a:r>
                <a:rPr lang="zh-CN" altLang="en-US" sz="1600" b="1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年末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8919" y="1566064"/>
            <a:ext cx="2348663" cy="938378"/>
            <a:chOff x="1818749" y="1981592"/>
            <a:chExt cx="3109229" cy="938378"/>
          </a:xfrm>
        </p:grpSpPr>
        <p:sp>
          <p:nvSpPr>
            <p:cNvPr id="16" name="矩形 15"/>
            <p:cNvSpPr/>
            <p:nvPr/>
          </p:nvSpPr>
          <p:spPr>
            <a:xfrm>
              <a:off x="1818749" y="2306276"/>
              <a:ext cx="3109229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WebGL </a:t>
              </a:r>
              <a:r>
                <a:rPr lang="zh-CN" altLang="en-US" sz="1200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起源于</a:t>
              </a:r>
              <a:r>
                <a:rPr lang="en-US" altLang="zh-CN" sz="1200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Mozilla </a:t>
              </a:r>
              <a:r>
                <a:rPr lang="zh-CN" altLang="en-US" sz="1200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员工弗拉基米尔</a:t>
              </a:r>
              <a:r>
                <a:rPr lang="en-US" altLang="zh-CN" sz="1200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·</a:t>
              </a:r>
              <a:r>
                <a:rPr lang="zh-CN" altLang="en-US" sz="1200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弗基西维奇的一项 </a:t>
              </a:r>
              <a:r>
                <a:rPr lang="en-US" altLang="zh-CN" sz="1200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Canvas 3D </a:t>
              </a:r>
              <a:r>
                <a:rPr lang="zh-CN" altLang="en-US" sz="1200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实验项目</a:t>
              </a:r>
              <a:endParaRPr sz="1200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685369" y="1981592"/>
              <a:ext cx="224197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altLang="zh-CN" sz="1600" b="1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2006</a:t>
              </a:r>
              <a:r>
                <a:rPr lang="zh-CN" altLang="en-US" sz="1600" b="1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年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751636" y="4775855"/>
            <a:ext cx="2506360" cy="692461"/>
            <a:chOff x="1818113" y="1981592"/>
            <a:chExt cx="3109230" cy="692461"/>
          </a:xfrm>
        </p:grpSpPr>
        <p:sp>
          <p:nvSpPr>
            <p:cNvPr id="19" name="矩形 18"/>
            <p:cNvSpPr/>
            <p:nvPr/>
          </p:nvSpPr>
          <p:spPr>
            <a:xfrm>
              <a:off x="1818114" y="2334216"/>
              <a:ext cx="3109229" cy="3398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1200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 WebGL 1.0 </a:t>
              </a:r>
              <a:r>
                <a:rPr lang="zh-CN" altLang="en-US" sz="1200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规范发布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818113" y="1981592"/>
              <a:ext cx="2241974" cy="3371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sz="1600" b="1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2011 </a:t>
              </a:r>
              <a:r>
                <a:rPr lang="zh-CN" altLang="en-US" sz="1600" b="1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年 </a:t>
              </a:r>
              <a:r>
                <a:rPr lang="en-US" altLang="zh-CN" sz="1600" b="1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3 </a:t>
              </a:r>
              <a:r>
                <a:rPr lang="zh-CN" altLang="en-US" sz="1600" b="1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月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161662" y="1570163"/>
            <a:ext cx="3109229" cy="1274644"/>
            <a:chOff x="1818114" y="1981592"/>
            <a:chExt cx="3109229" cy="1274644"/>
          </a:xfrm>
        </p:grpSpPr>
        <p:sp>
          <p:nvSpPr>
            <p:cNvPr id="22" name="矩形 21"/>
            <p:cNvSpPr/>
            <p:nvPr/>
          </p:nvSpPr>
          <p:spPr>
            <a:xfrm>
              <a:off x="1818114" y="2334216"/>
              <a:ext cx="3109229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 err="1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Khronos</a:t>
              </a:r>
              <a:r>
                <a:rPr lang="en-US" sz="1200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 Group </a:t>
              </a:r>
              <a:r>
                <a:rPr lang="zh-CN" altLang="en-US" sz="1200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联盟建立了 </a:t>
              </a:r>
              <a:r>
                <a:rPr lang="en-US" sz="1200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WebGL </a:t>
              </a:r>
              <a:r>
                <a:rPr lang="zh-CN" altLang="en-US" sz="1200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的工做组最初的工做成员包括 </a:t>
              </a:r>
              <a:r>
                <a:rPr lang="en-US" sz="1200" dirty="0" err="1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Apple、Google、Mozilla、Opera</a:t>
              </a:r>
              <a:r>
                <a:rPr lang="en-US" sz="1200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 </a:t>
              </a:r>
              <a:r>
                <a:rPr lang="zh-CN" altLang="en-US" sz="1200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等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685369" y="1981592"/>
              <a:ext cx="2241974" cy="3371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altLang="zh-CN" sz="1600" b="1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2009 </a:t>
              </a:r>
              <a:r>
                <a:rPr lang="zh-CN" altLang="en-US" sz="1600" b="1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年初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F3B28E6F-1204-41DB-9312-B93C971D385D}"/>
              </a:ext>
            </a:extLst>
          </p:cNvPr>
          <p:cNvGrpSpPr/>
          <p:nvPr/>
        </p:nvGrpSpPr>
        <p:grpSpPr>
          <a:xfrm>
            <a:off x="10067714" y="2388066"/>
            <a:ext cx="914400" cy="914400"/>
            <a:chOff x="9285768" y="2828259"/>
            <a:chExt cx="914400" cy="914400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4A63BC26-FA7E-4B47-B93C-DADBC42E6926}"/>
                </a:ext>
              </a:extLst>
            </p:cNvPr>
            <p:cNvSpPr/>
            <p:nvPr/>
          </p:nvSpPr>
          <p:spPr>
            <a:xfrm>
              <a:off x="9285768" y="2828259"/>
              <a:ext cx="914400" cy="914400"/>
            </a:xfrm>
            <a:prstGeom prst="ellipse">
              <a:avLst/>
            </a:prstGeom>
            <a:solidFill>
              <a:srgbClr val="6A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statistics-on-laptop_82095">
              <a:extLst>
                <a:ext uri="{FF2B5EF4-FFF2-40B4-BE49-F238E27FC236}">
                  <a16:creationId xmlns:a16="http://schemas.microsoft.com/office/drawing/2014/main" id="{7B4314C2-27ED-4C7E-9A3B-FEA8EF7039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548839" y="3132031"/>
              <a:ext cx="388257" cy="305938"/>
            </a:xfrm>
            <a:custGeom>
              <a:avLst/>
              <a:gdLst>
                <a:gd name="connsiteX0" fmla="*/ 238459 w 328388"/>
                <a:gd name="connsiteY0" fmla="*/ 133350 h 258763"/>
                <a:gd name="connsiteX1" fmla="*/ 229503 w 328388"/>
                <a:gd name="connsiteY1" fmla="*/ 144992 h 258763"/>
                <a:gd name="connsiteX2" fmla="*/ 234621 w 328388"/>
                <a:gd name="connsiteY2" fmla="*/ 160514 h 258763"/>
                <a:gd name="connsiteX3" fmla="*/ 205193 w 328388"/>
                <a:gd name="connsiteY3" fmla="*/ 190265 h 258763"/>
                <a:gd name="connsiteX4" fmla="*/ 177045 w 328388"/>
                <a:gd name="connsiteY4" fmla="*/ 160514 h 258763"/>
                <a:gd name="connsiteX5" fmla="*/ 178324 w 328388"/>
                <a:gd name="connsiteY5" fmla="*/ 150166 h 258763"/>
                <a:gd name="connsiteX6" fmla="*/ 166808 w 328388"/>
                <a:gd name="connsiteY6" fmla="*/ 142405 h 258763"/>
                <a:gd name="connsiteX7" fmla="*/ 162970 w 328388"/>
                <a:gd name="connsiteY7" fmla="*/ 160514 h 258763"/>
                <a:gd name="connsiteX8" fmla="*/ 205193 w 328388"/>
                <a:gd name="connsiteY8" fmla="*/ 203200 h 258763"/>
                <a:gd name="connsiteX9" fmla="*/ 248695 w 328388"/>
                <a:gd name="connsiteY9" fmla="*/ 160514 h 258763"/>
                <a:gd name="connsiteX10" fmla="*/ 238459 w 328388"/>
                <a:gd name="connsiteY10" fmla="*/ 133350 h 258763"/>
                <a:gd name="connsiteX11" fmla="*/ 205629 w 328388"/>
                <a:gd name="connsiteY11" fmla="*/ 117475 h 258763"/>
                <a:gd name="connsiteX12" fmla="*/ 175670 w 328388"/>
                <a:gd name="connsiteY12" fmla="*/ 129084 h 258763"/>
                <a:gd name="connsiteX13" fmla="*/ 188696 w 328388"/>
                <a:gd name="connsiteY13" fmla="*/ 138113 h 258763"/>
                <a:gd name="connsiteX14" fmla="*/ 205629 w 328388"/>
                <a:gd name="connsiteY14" fmla="*/ 131664 h 258763"/>
                <a:gd name="connsiteX15" fmla="*/ 218655 w 328388"/>
                <a:gd name="connsiteY15" fmla="*/ 134244 h 258763"/>
                <a:gd name="connsiteX16" fmla="*/ 226470 w 328388"/>
                <a:gd name="connsiteY16" fmla="*/ 122635 h 258763"/>
                <a:gd name="connsiteX17" fmla="*/ 205629 w 328388"/>
                <a:gd name="connsiteY17" fmla="*/ 117475 h 258763"/>
                <a:gd name="connsiteX18" fmla="*/ 299177 w 328388"/>
                <a:gd name="connsiteY18" fmla="*/ 0 h 258763"/>
                <a:gd name="connsiteX19" fmla="*/ 312121 w 328388"/>
                <a:gd name="connsiteY19" fmla="*/ 2588 h 258763"/>
                <a:gd name="connsiteX20" fmla="*/ 325066 w 328388"/>
                <a:gd name="connsiteY20" fmla="*/ 41402 h 258763"/>
                <a:gd name="connsiteX21" fmla="*/ 299177 w 328388"/>
                <a:gd name="connsiteY21" fmla="*/ 58222 h 258763"/>
                <a:gd name="connsiteX22" fmla="*/ 292705 w 328388"/>
                <a:gd name="connsiteY22" fmla="*/ 56928 h 258763"/>
                <a:gd name="connsiteX23" fmla="*/ 247400 w 328388"/>
                <a:gd name="connsiteY23" fmla="*/ 119031 h 258763"/>
                <a:gd name="connsiteX24" fmla="*/ 262933 w 328388"/>
                <a:gd name="connsiteY24" fmla="*/ 159139 h 258763"/>
                <a:gd name="connsiteX25" fmla="*/ 251284 w 328388"/>
                <a:gd name="connsiteY25" fmla="*/ 195366 h 258763"/>
                <a:gd name="connsiteX26" fmla="*/ 275878 w 328388"/>
                <a:gd name="connsiteY26" fmla="*/ 217361 h 258763"/>
                <a:gd name="connsiteX27" fmla="*/ 304355 w 328388"/>
                <a:gd name="connsiteY27" fmla="*/ 244531 h 258763"/>
                <a:gd name="connsiteX28" fmla="*/ 305649 w 328388"/>
                <a:gd name="connsiteY28" fmla="*/ 256176 h 258763"/>
                <a:gd name="connsiteX29" fmla="*/ 299177 w 328388"/>
                <a:gd name="connsiteY29" fmla="*/ 258763 h 258763"/>
                <a:gd name="connsiteX30" fmla="*/ 294000 w 328388"/>
                <a:gd name="connsiteY30" fmla="*/ 256176 h 258763"/>
                <a:gd name="connsiteX31" fmla="*/ 240928 w 328388"/>
                <a:gd name="connsiteY31" fmla="*/ 205717 h 258763"/>
                <a:gd name="connsiteX32" fmla="*/ 204684 w 328388"/>
                <a:gd name="connsiteY32" fmla="*/ 217361 h 258763"/>
                <a:gd name="connsiteX33" fmla="*/ 146435 w 328388"/>
                <a:gd name="connsiteY33" fmla="*/ 159139 h 258763"/>
                <a:gd name="connsiteX34" fmla="*/ 154201 w 328388"/>
                <a:gd name="connsiteY34" fmla="*/ 131969 h 258763"/>
                <a:gd name="connsiteX35" fmla="*/ 119252 w 328388"/>
                <a:gd name="connsiteY35" fmla="*/ 107387 h 258763"/>
                <a:gd name="connsiteX36" fmla="*/ 98541 w 328388"/>
                <a:gd name="connsiteY36" fmla="*/ 116443 h 258763"/>
                <a:gd name="connsiteX37" fmla="*/ 85597 w 328388"/>
                <a:gd name="connsiteY37" fmla="*/ 113856 h 258763"/>
                <a:gd name="connsiteX38" fmla="*/ 49353 w 328388"/>
                <a:gd name="connsiteY38" fmla="*/ 160433 h 258763"/>
                <a:gd name="connsiteX39" fmla="*/ 54531 w 328388"/>
                <a:gd name="connsiteY39" fmla="*/ 194072 h 258763"/>
                <a:gd name="connsiteX40" fmla="*/ 28642 w 328388"/>
                <a:gd name="connsiteY40" fmla="*/ 209598 h 258763"/>
                <a:gd name="connsiteX41" fmla="*/ 15698 w 328388"/>
                <a:gd name="connsiteY41" fmla="*/ 207011 h 258763"/>
                <a:gd name="connsiteX42" fmla="*/ 2754 w 328388"/>
                <a:gd name="connsiteY42" fmla="*/ 168196 h 258763"/>
                <a:gd name="connsiteX43" fmla="*/ 28642 w 328388"/>
                <a:gd name="connsiteY43" fmla="*/ 151376 h 258763"/>
                <a:gd name="connsiteX44" fmla="*/ 36409 w 328388"/>
                <a:gd name="connsiteY44" fmla="*/ 152670 h 258763"/>
                <a:gd name="connsiteX45" fmla="*/ 73947 w 328388"/>
                <a:gd name="connsiteY45" fmla="*/ 103505 h 258763"/>
                <a:gd name="connsiteX46" fmla="*/ 72653 w 328388"/>
                <a:gd name="connsiteY46" fmla="*/ 75041 h 258763"/>
                <a:gd name="connsiteX47" fmla="*/ 98541 w 328388"/>
                <a:gd name="connsiteY47" fmla="*/ 58222 h 258763"/>
                <a:gd name="connsiteX48" fmla="*/ 111485 w 328388"/>
                <a:gd name="connsiteY48" fmla="*/ 62103 h 258763"/>
                <a:gd name="connsiteX49" fmla="*/ 125724 w 328388"/>
                <a:gd name="connsiteY49" fmla="*/ 94448 h 258763"/>
                <a:gd name="connsiteX50" fmla="*/ 163262 w 328388"/>
                <a:gd name="connsiteY50" fmla="*/ 119031 h 258763"/>
                <a:gd name="connsiteX51" fmla="*/ 204684 w 328388"/>
                <a:gd name="connsiteY51" fmla="*/ 100917 h 258763"/>
                <a:gd name="connsiteX52" fmla="*/ 234456 w 328388"/>
                <a:gd name="connsiteY52" fmla="*/ 109974 h 258763"/>
                <a:gd name="connsiteX53" fmla="*/ 279761 w 328388"/>
                <a:gd name="connsiteY53" fmla="*/ 49165 h 258763"/>
                <a:gd name="connsiteX54" fmla="*/ 273289 w 328388"/>
                <a:gd name="connsiteY54" fmla="*/ 15526 h 258763"/>
                <a:gd name="connsiteX55" fmla="*/ 299177 w 328388"/>
                <a:gd name="connsiteY55" fmla="*/ 0 h 25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28388" h="258763">
                  <a:moveTo>
                    <a:pt x="238459" y="133350"/>
                  </a:moveTo>
                  <a:cubicBezTo>
                    <a:pt x="238459" y="133350"/>
                    <a:pt x="238459" y="133350"/>
                    <a:pt x="229503" y="144992"/>
                  </a:cubicBezTo>
                  <a:cubicBezTo>
                    <a:pt x="232062" y="148872"/>
                    <a:pt x="234621" y="155340"/>
                    <a:pt x="234621" y="160514"/>
                  </a:cubicBezTo>
                  <a:cubicBezTo>
                    <a:pt x="234621" y="177330"/>
                    <a:pt x="221826" y="190265"/>
                    <a:pt x="205193" y="190265"/>
                  </a:cubicBezTo>
                  <a:cubicBezTo>
                    <a:pt x="189839" y="190265"/>
                    <a:pt x="177045" y="177330"/>
                    <a:pt x="177045" y="160514"/>
                  </a:cubicBezTo>
                  <a:cubicBezTo>
                    <a:pt x="177045" y="156633"/>
                    <a:pt x="178324" y="154046"/>
                    <a:pt x="178324" y="150166"/>
                  </a:cubicBezTo>
                  <a:cubicBezTo>
                    <a:pt x="178324" y="150166"/>
                    <a:pt x="178324" y="150166"/>
                    <a:pt x="166808" y="142405"/>
                  </a:cubicBezTo>
                  <a:cubicBezTo>
                    <a:pt x="164249" y="147579"/>
                    <a:pt x="162970" y="154046"/>
                    <a:pt x="162970" y="160514"/>
                  </a:cubicBezTo>
                  <a:cubicBezTo>
                    <a:pt x="162970" y="185091"/>
                    <a:pt x="182162" y="203200"/>
                    <a:pt x="205193" y="203200"/>
                  </a:cubicBezTo>
                  <a:cubicBezTo>
                    <a:pt x="229503" y="203200"/>
                    <a:pt x="248695" y="185091"/>
                    <a:pt x="248695" y="160514"/>
                  </a:cubicBezTo>
                  <a:cubicBezTo>
                    <a:pt x="248695" y="150166"/>
                    <a:pt x="244857" y="141111"/>
                    <a:pt x="238459" y="133350"/>
                  </a:cubicBezTo>
                  <a:close/>
                  <a:moveTo>
                    <a:pt x="205629" y="117475"/>
                  </a:moveTo>
                  <a:cubicBezTo>
                    <a:pt x="193906" y="117475"/>
                    <a:pt x="183486" y="122635"/>
                    <a:pt x="175670" y="129084"/>
                  </a:cubicBezTo>
                  <a:cubicBezTo>
                    <a:pt x="175670" y="129084"/>
                    <a:pt x="175670" y="129084"/>
                    <a:pt x="188696" y="138113"/>
                  </a:cubicBezTo>
                  <a:cubicBezTo>
                    <a:pt x="192604" y="134244"/>
                    <a:pt x="199116" y="131664"/>
                    <a:pt x="205629" y="131664"/>
                  </a:cubicBezTo>
                  <a:cubicBezTo>
                    <a:pt x="210839" y="131664"/>
                    <a:pt x="214747" y="132954"/>
                    <a:pt x="218655" y="134244"/>
                  </a:cubicBezTo>
                  <a:cubicBezTo>
                    <a:pt x="218655" y="134244"/>
                    <a:pt x="218655" y="134244"/>
                    <a:pt x="226470" y="122635"/>
                  </a:cubicBezTo>
                  <a:cubicBezTo>
                    <a:pt x="221260" y="120055"/>
                    <a:pt x="213445" y="117475"/>
                    <a:pt x="205629" y="117475"/>
                  </a:cubicBezTo>
                  <a:close/>
                  <a:moveTo>
                    <a:pt x="299177" y="0"/>
                  </a:moveTo>
                  <a:cubicBezTo>
                    <a:pt x="304355" y="0"/>
                    <a:pt x="308238" y="1294"/>
                    <a:pt x="312121" y="2588"/>
                  </a:cubicBezTo>
                  <a:cubicBezTo>
                    <a:pt x="326360" y="10350"/>
                    <a:pt x="332832" y="27170"/>
                    <a:pt x="325066" y="41402"/>
                  </a:cubicBezTo>
                  <a:cubicBezTo>
                    <a:pt x="321182" y="51752"/>
                    <a:pt x="310827" y="58222"/>
                    <a:pt x="299177" y="58222"/>
                  </a:cubicBezTo>
                  <a:cubicBezTo>
                    <a:pt x="297883" y="58222"/>
                    <a:pt x="295294" y="56928"/>
                    <a:pt x="292705" y="56928"/>
                  </a:cubicBezTo>
                  <a:cubicBezTo>
                    <a:pt x="292705" y="56928"/>
                    <a:pt x="292705" y="56928"/>
                    <a:pt x="247400" y="119031"/>
                  </a:cubicBezTo>
                  <a:cubicBezTo>
                    <a:pt x="257756" y="129382"/>
                    <a:pt x="262933" y="143614"/>
                    <a:pt x="262933" y="159139"/>
                  </a:cubicBezTo>
                  <a:cubicBezTo>
                    <a:pt x="262933" y="173371"/>
                    <a:pt x="259050" y="185016"/>
                    <a:pt x="251284" y="195366"/>
                  </a:cubicBezTo>
                  <a:cubicBezTo>
                    <a:pt x="251284" y="195366"/>
                    <a:pt x="251284" y="195366"/>
                    <a:pt x="275878" y="217361"/>
                  </a:cubicBezTo>
                  <a:cubicBezTo>
                    <a:pt x="275878" y="217361"/>
                    <a:pt x="275878" y="217361"/>
                    <a:pt x="304355" y="244531"/>
                  </a:cubicBezTo>
                  <a:cubicBezTo>
                    <a:pt x="308238" y="248413"/>
                    <a:pt x="308238" y="252294"/>
                    <a:pt x="305649" y="256176"/>
                  </a:cubicBezTo>
                  <a:cubicBezTo>
                    <a:pt x="304355" y="257469"/>
                    <a:pt x="301766" y="258763"/>
                    <a:pt x="299177" y="258763"/>
                  </a:cubicBezTo>
                  <a:cubicBezTo>
                    <a:pt x="297883" y="258763"/>
                    <a:pt x="296588" y="257469"/>
                    <a:pt x="294000" y="256176"/>
                  </a:cubicBezTo>
                  <a:cubicBezTo>
                    <a:pt x="294000" y="256176"/>
                    <a:pt x="294000" y="256176"/>
                    <a:pt x="240928" y="205717"/>
                  </a:cubicBezTo>
                  <a:cubicBezTo>
                    <a:pt x="230573" y="213480"/>
                    <a:pt x="218923" y="217361"/>
                    <a:pt x="204684" y="217361"/>
                  </a:cubicBezTo>
                  <a:cubicBezTo>
                    <a:pt x="172323" y="217361"/>
                    <a:pt x="146435" y="191485"/>
                    <a:pt x="146435" y="159139"/>
                  </a:cubicBezTo>
                  <a:cubicBezTo>
                    <a:pt x="146435" y="150083"/>
                    <a:pt x="149024" y="139732"/>
                    <a:pt x="154201" y="131969"/>
                  </a:cubicBezTo>
                  <a:cubicBezTo>
                    <a:pt x="154201" y="131969"/>
                    <a:pt x="154201" y="131969"/>
                    <a:pt x="119252" y="107387"/>
                  </a:cubicBezTo>
                  <a:cubicBezTo>
                    <a:pt x="114074" y="113856"/>
                    <a:pt x="106308" y="116443"/>
                    <a:pt x="98541" y="116443"/>
                  </a:cubicBezTo>
                  <a:cubicBezTo>
                    <a:pt x="93363" y="116443"/>
                    <a:pt x="89480" y="115149"/>
                    <a:pt x="85597" y="113856"/>
                  </a:cubicBezTo>
                  <a:cubicBezTo>
                    <a:pt x="85597" y="113856"/>
                    <a:pt x="85597" y="113856"/>
                    <a:pt x="49353" y="160433"/>
                  </a:cubicBezTo>
                  <a:cubicBezTo>
                    <a:pt x="58414" y="168196"/>
                    <a:pt x="61003" y="182428"/>
                    <a:pt x="54531" y="194072"/>
                  </a:cubicBezTo>
                  <a:cubicBezTo>
                    <a:pt x="50648" y="203129"/>
                    <a:pt x="40292" y="209598"/>
                    <a:pt x="28642" y="209598"/>
                  </a:cubicBezTo>
                  <a:cubicBezTo>
                    <a:pt x="24759" y="209598"/>
                    <a:pt x="20876" y="208304"/>
                    <a:pt x="15698" y="207011"/>
                  </a:cubicBezTo>
                  <a:cubicBezTo>
                    <a:pt x="1459" y="199248"/>
                    <a:pt x="-3718" y="182428"/>
                    <a:pt x="2754" y="168196"/>
                  </a:cubicBezTo>
                  <a:cubicBezTo>
                    <a:pt x="7932" y="157846"/>
                    <a:pt x="18287" y="151376"/>
                    <a:pt x="28642" y="151376"/>
                  </a:cubicBezTo>
                  <a:cubicBezTo>
                    <a:pt x="31231" y="151376"/>
                    <a:pt x="33820" y="152670"/>
                    <a:pt x="36409" y="152670"/>
                  </a:cubicBezTo>
                  <a:cubicBezTo>
                    <a:pt x="36409" y="152670"/>
                    <a:pt x="36409" y="152670"/>
                    <a:pt x="73947" y="103505"/>
                  </a:cubicBezTo>
                  <a:cubicBezTo>
                    <a:pt x="68769" y="95742"/>
                    <a:pt x="67475" y="84098"/>
                    <a:pt x="72653" y="75041"/>
                  </a:cubicBezTo>
                  <a:cubicBezTo>
                    <a:pt x="76536" y="64691"/>
                    <a:pt x="86891" y="58222"/>
                    <a:pt x="98541" y="58222"/>
                  </a:cubicBezTo>
                  <a:cubicBezTo>
                    <a:pt x="102424" y="58222"/>
                    <a:pt x="106308" y="59515"/>
                    <a:pt x="111485" y="62103"/>
                  </a:cubicBezTo>
                  <a:cubicBezTo>
                    <a:pt x="123135" y="67278"/>
                    <a:pt x="129607" y="81510"/>
                    <a:pt x="125724" y="94448"/>
                  </a:cubicBezTo>
                  <a:cubicBezTo>
                    <a:pt x="125724" y="94448"/>
                    <a:pt x="125724" y="94448"/>
                    <a:pt x="163262" y="119031"/>
                  </a:cubicBezTo>
                  <a:cubicBezTo>
                    <a:pt x="173618" y="108680"/>
                    <a:pt x="187857" y="100917"/>
                    <a:pt x="204684" y="100917"/>
                  </a:cubicBezTo>
                  <a:cubicBezTo>
                    <a:pt x="216334" y="100917"/>
                    <a:pt x="226690" y="104799"/>
                    <a:pt x="234456" y="109974"/>
                  </a:cubicBezTo>
                  <a:cubicBezTo>
                    <a:pt x="234456" y="109974"/>
                    <a:pt x="234456" y="109974"/>
                    <a:pt x="279761" y="49165"/>
                  </a:cubicBezTo>
                  <a:cubicBezTo>
                    <a:pt x="270700" y="41402"/>
                    <a:pt x="268111" y="27170"/>
                    <a:pt x="273289" y="15526"/>
                  </a:cubicBezTo>
                  <a:cubicBezTo>
                    <a:pt x="278466" y="6469"/>
                    <a:pt x="288822" y="0"/>
                    <a:pt x="29917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BF54AD2A-93E3-4D1A-ACC7-6D15133DA924}"/>
              </a:ext>
            </a:extLst>
          </p:cNvPr>
          <p:cNvGrpSpPr/>
          <p:nvPr/>
        </p:nvGrpSpPr>
        <p:grpSpPr>
          <a:xfrm>
            <a:off x="9257996" y="3793828"/>
            <a:ext cx="2672075" cy="1724831"/>
            <a:chOff x="1480814" y="1904403"/>
            <a:chExt cx="3314805" cy="1724831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299AC4C5-9CFB-47E8-A5AB-5885C250E99C}"/>
                </a:ext>
              </a:extLst>
            </p:cNvPr>
            <p:cNvSpPr/>
            <p:nvPr/>
          </p:nvSpPr>
          <p:spPr>
            <a:xfrm>
              <a:off x="1480814" y="2735400"/>
              <a:ext cx="3109231" cy="8938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1200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WebGL 2 </a:t>
              </a:r>
              <a:r>
                <a:rPr lang="zh-CN" altLang="en-US" sz="1200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的规范，首度在 </a:t>
              </a:r>
              <a:r>
                <a:rPr lang="en-US" sz="1200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Firefox 5</a:t>
              </a:r>
              <a:r>
                <a:rPr lang="zh-CN" altLang="en-US" sz="1200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一、</a:t>
              </a:r>
              <a:r>
                <a:rPr lang="en-US" sz="1200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Chrome 56 </a:t>
              </a:r>
              <a:r>
                <a:rPr lang="zh-CN" altLang="en-US" sz="1200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和 </a:t>
              </a:r>
              <a:r>
                <a:rPr lang="en-US" sz="1200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Opera 43 </a:t>
              </a:r>
              <a:r>
                <a:rPr lang="zh-CN" altLang="en-US" sz="1200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中被支持。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AC193461-4031-4BC8-9042-37125221E263}"/>
                </a:ext>
              </a:extLst>
            </p:cNvPr>
            <p:cNvSpPr/>
            <p:nvPr/>
          </p:nvSpPr>
          <p:spPr>
            <a:xfrm>
              <a:off x="1493181" y="1904403"/>
              <a:ext cx="330243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sz="1600" b="1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WebGL2 </a:t>
              </a:r>
              <a:r>
                <a:rPr lang="zh-CN" altLang="en-US" sz="1600" b="1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规范的发展始于 </a:t>
              </a:r>
              <a:r>
                <a:rPr lang="en-US" altLang="zh-CN" sz="1600" b="1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2013 </a:t>
              </a:r>
              <a:r>
                <a:rPr lang="zh-CN" altLang="en-US" sz="1600" b="1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年，并于 </a:t>
              </a:r>
              <a:r>
                <a:rPr lang="en-US" altLang="zh-CN" sz="1600" b="1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2017 </a:t>
              </a:r>
              <a:r>
                <a:rPr lang="zh-CN" altLang="en-US" sz="1600" b="1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年 </a:t>
              </a:r>
              <a:r>
                <a:rPr lang="en-US" altLang="zh-CN" sz="1600" b="1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1 </a:t>
              </a:r>
              <a:r>
                <a:rPr lang="zh-CN" altLang="en-US" sz="1600" b="1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月最终完成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D879BEB1-5CAB-496E-869A-A235E95DB1D4}"/>
              </a:ext>
            </a:extLst>
          </p:cNvPr>
          <p:cNvSpPr txBox="1"/>
          <p:nvPr/>
        </p:nvSpPr>
        <p:spPr>
          <a:xfrm>
            <a:off x="9702147" y="6046782"/>
            <a:ext cx="1793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WebGL</a:t>
            </a:r>
            <a:r>
              <a:rPr lang="zh-CN" altLang="en-US" sz="1600" b="1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入门文章</a:t>
            </a:r>
            <a:endParaRPr lang="zh-CN" altLang="en-US" sz="1600" b="1" dirty="0">
              <a:solidFill>
                <a:srgbClr val="10FBF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54330" y="377190"/>
            <a:ext cx="606425" cy="606425"/>
            <a:chOff x="2089" y="2413"/>
            <a:chExt cx="1152" cy="1152"/>
          </a:xfrm>
        </p:grpSpPr>
        <p:sp>
          <p:nvSpPr>
            <p:cNvPr id="2" name="椭圆 1"/>
            <p:cNvSpPr/>
            <p:nvPr/>
          </p:nvSpPr>
          <p:spPr>
            <a:xfrm>
              <a:off x="2089" y="2413"/>
              <a:ext cx="1152" cy="1152"/>
            </a:xfrm>
            <a:prstGeom prst="ellipse">
              <a:avLst/>
            </a:prstGeom>
            <a:solidFill>
              <a:srgbClr val="6AE7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2237" y="2562"/>
              <a:ext cx="855" cy="855"/>
            </a:xfrm>
            <a:prstGeom prst="ellipse">
              <a:avLst/>
            </a:prstGeom>
            <a:solidFill>
              <a:srgbClr val="6A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</a:p>
          </p:txBody>
        </p:sp>
      </p:grpSp>
      <p:sp>
        <p:nvSpPr>
          <p:cNvPr id="264" name="文本框 263"/>
          <p:cNvSpPr txBox="1"/>
          <p:nvPr/>
        </p:nvSpPr>
        <p:spPr>
          <a:xfrm>
            <a:off x="960755" y="481330"/>
            <a:ext cx="52355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</a:rPr>
              <a:t>WebGL</a:t>
            </a:r>
            <a:r>
              <a:rPr lang="zh-CN" altLang="en-US" sz="2000" b="1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</a:rPr>
              <a:t>支持</a:t>
            </a:r>
            <a:endParaRPr lang="zh-CN" altLang="en-US" sz="1600" b="1" dirty="0">
              <a:solidFill>
                <a:srgbClr val="10FBFE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5F0CAD-DDC6-41CB-A5C9-3534951E9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68" y="978698"/>
            <a:ext cx="4564555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7DA3495-00A1-4533-B0C5-384197740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604" y="3543250"/>
            <a:ext cx="6840222" cy="304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3DAC4F3-C699-443A-8E02-B6D7F84E65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7007" y="983615"/>
            <a:ext cx="5420075" cy="1843099"/>
          </a:xfrm>
          <a:prstGeom prst="rect">
            <a:avLst/>
          </a:prstGeom>
        </p:spPr>
      </p:pic>
      <p:sp>
        <p:nvSpPr>
          <p:cNvPr id="8" name="箭头: 下 7">
            <a:extLst>
              <a:ext uri="{FF2B5EF4-FFF2-40B4-BE49-F238E27FC236}">
                <a16:creationId xmlns:a16="http://schemas.microsoft.com/office/drawing/2014/main" id="{DC2B12A5-71B2-4889-946D-FF8E5939FE20}"/>
              </a:ext>
            </a:extLst>
          </p:cNvPr>
          <p:cNvSpPr/>
          <p:nvPr/>
        </p:nvSpPr>
        <p:spPr>
          <a:xfrm>
            <a:off x="8456102" y="2930854"/>
            <a:ext cx="595619" cy="6123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54330" y="377190"/>
            <a:ext cx="606425" cy="606425"/>
            <a:chOff x="2089" y="2413"/>
            <a:chExt cx="1152" cy="1152"/>
          </a:xfrm>
        </p:grpSpPr>
        <p:sp>
          <p:nvSpPr>
            <p:cNvPr id="2" name="椭圆 1"/>
            <p:cNvSpPr/>
            <p:nvPr/>
          </p:nvSpPr>
          <p:spPr>
            <a:xfrm>
              <a:off x="2089" y="2413"/>
              <a:ext cx="1152" cy="1152"/>
            </a:xfrm>
            <a:prstGeom prst="ellipse">
              <a:avLst/>
            </a:prstGeom>
            <a:solidFill>
              <a:srgbClr val="6AE7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2237" y="2562"/>
              <a:ext cx="855" cy="855"/>
            </a:xfrm>
            <a:prstGeom prst="ellipse">
              <a:avLst/>
            </a:prstGeom>
            <a:solidFill>
              <a:srgbClr val="6A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</a:p>
          </p:txBody>
        </p:sp>
      </p:grpSp>
      <p:sp>
        <p:nvSpPr>
          <p:cNvPr id="264" name="文本框 263"/>
          <p:cNvSpPr txBox="1"/>
          <p:nvPr/>
        </p:nvSpPr>
        <p:spPr>
          <a:xfrm>
            <a:off x="960755" y="481330"/>
            <a:ext cx="52355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</a:rPr>
              <a:t>WebGL</a:t>
            </a:r>
            <a:r>
              <a:rPr lang="zh-CN" altLang="en-US" sz="2000" b="1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</a:rPr>
              <a:t>不足</a:t>
            </a:r>
            <a:endParaRPr lang="zh-CN" altLang="en-US" sz="1600" b="1" dirty="0">
              <a:solidFill>
                <a:srgbClr val="10FBFE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138363" y="1728029"/>
            <a:ext cx="6160135" cy="5190165"/>
            <a:chOff x="5138363" y="2008064"/>
            <a:chExt cx="6160135" cy="5190165"/>
          </a:xfrm>
        </p:grpSpPr>
        <p:sp>
          <p:nvSpPr>
            <p:cNvPr id="41" name="Rounded Rectangle 18"/>
            <p:cNvSpPr/>
            <p:nvPr/>
          </p:nvSpPr>
          <p:spPr>
            <a:xfrm>
              <a:off x="5138554" y="2008064"/>
              <a:ext cx="1929095" cy="3000661"/>
            </a:xfrm>
            <a:prstGeom prst="roundRect">
              <a:avLst>
                <a:gd name="adj" fmla="val 5186"/>
              </a:avLst>
            </a:prstGeom>
            <a:noFill/>
            <a:ln w="9525">
              <a:solidFill>
                <a:srgbClr val="6A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22"/>
            <p:cNvSpPr/>
            <p:nvPr/>
          </p:nvSpPr>
          <p:spPr>
            <a:xfrm>
              <a:off x="5644136" y="2273853"/>
              <a:ext cx="917930" cy="917930"/>
            </a:xfrm>
            <a:prstGeom prst="rect">
              <a:avLst/>
            </a:prstGeom>
            <a:solidFill>
              <a:srgbClr val="6AE7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效果略差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Open Sans" pitchFamily="34" charset="0"/>
                <a:sym typeface="+mn-ea"/>
              </a:endParaRPr>
            </a:p>
          </p:txBody>
        </p:sp>
        <p:sp>
          <p:nvSpPr>
            <p:cNvPr id="44" name="Rounded Rectangle 23"/>
            <p:cNvSpPr/>
            <p:nvPr/>
          </p:nvSpPr>
          <p:spPr>
            <a:xfrm>
              <a:off x="7260558" y="2008064"/>
              <a:ext cx="1929095" cy="3000661"/>
            </a:xfrm>
            <a:prstGeom prst="roundRect">
              <a:avLst>
                <a:gd name="adj" fmla="val 5186"/>
              </a:avLst>
            </a:prstGeom>
            <a:noFill/>
            <a:ln w="9525">
              <a:solidFill>
                <a:srgbClr val="6A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25"/>
            <p:cNvSpPr/>
            <p:nvPr/>
          </p:nvSpPr>
          <p:spPr>
            <a:xfrm>
              <a:off x="7766141" y="2264328"/>
              <a:ext cx="917930" cy="917930"/>
            </a:xfrm>
            <a:prstGeom prst="rect">
              <a:avLst/>
            </a:prstGeom>
            <a:solidFill>
              <a:srgbClr val="6AE7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开发成本</a:t>
              </a:r>
            </a:p>
          </p:txBody>
        </p:sp>
        <p:sp>
          <p:nvSpPr>
            <p:cNvPr id="47" name="Rounded Rectangle 26"/>
            <p:cNvSpPr/>
            <p:nvPr/>
          </p:nvSpPr>
          <p:spPr>
            <a:xfrm>
              <a:off x="9369105" y="2008064"/>
              <a:ext cx="1929095" cy="3000661"/>
            </a:xfrm>
            <a:prstGeom prst="roundRect">
              <a:avLst>
                <a:gd name="adj" fmla="val 5186"/>
              </a:avLst>
            </a:prstGeom>
            <a:noFill/>
            <a:ln w="9525">
              <a:solidFill>
                <a:srgbClr val="6A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8"/>
            <p:cNvSpPr/>
            <p:nvPr/>
          </p:nvSpPr>
          <p:spPr>
            <a:xfrm>
              <a:off x="9874687" y="2264328"/>
              <a:ext cx="917930" cy="917930"/>
            </a:xfrm>
            <a:prstGeom prst="rect">
              <a:avLst/>
            </a:prstGeom>
            <a:solidFill>
              <a:srgbClr val="6AE7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latin typeface="微软雅黑" panose="020B0503020204020204" charset="-122"/>
                  <a:ea typeface="微软雅黑" panose="020B0503020204020204" charset="-122"/>
                </a:rPr>
                <a:t>硬件要求</a:t>
              </a:r>
              <a:endParaRPr lang="en-US" sz="20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286509" y="3544129"/>
              <a:ext cx="1633220" cy="890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较于桌面端开发</a:t>
              </a:r>
              <a:r>
                <a:rPr lang="en-US" altLang="zh-CN" sz="1200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API</a:t>
              </a:r>
              <a:r>
                <a:rPr lang="zh-CN" altLang="en-US" sz="1200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：</a:t>
              </a:r>
              <a:r>
                <a:rPr lang="en-US" altLang="zh-CN" sz="1200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Direct3D</a:t>
              </a:r>
              <a:r>
                <a:rPr lang="zh-CN" altLang="en-US" sz="1200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、</a:t>
              </a:r>
              <a:r>
                <a:rPr lang="en-US" altLang="zh-CN" sz="1200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OpenGL</a:t>
              </a:r>
              <a:r>
                <a:rPr lang="zh-CN" altLang="en-US" sz="1200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、</a:t>
              </a:r>
              <a:r>
                <a:rPr lang="en-US" altLang="zh-CN" sz="1200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UE</a:t>
              </a:r>
              <a:r>
                <a:rPr lang="zh-CN" altLang="en-US" sz="1200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、</a:t>
              </a:r>
              <a:r>
                <a:rPr lang="en-US" altLang="zh-CN" sz="1200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Unity</a:t>
              </a:r>
              <a:endParaRPr lang="zh-CN" altLang="en-US" sz="1200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7422014" y="3565084"/>
              <a:ext cx="1605915" cy="8938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熟悉并掌握一定的数据知识，尤其是线性代数</a:t>
              </a:r>
              <a:endParaRPr lang="zh-CN" altLang="en-US" sz="1600" dirty="0"/>
            </a:p>
          </p:txBody>
        </p:sp>
        <p:sp>
          <p:nvSpPr>
            <p:cNvPr id="57" name="矩形 56"/>
            <p:cNvSpPr/>
            <p:nvPr/>
          </p:nvSpPr>
          <p:spPr>
            <a:xfrm>
              <a:off x="9507989" y="3565084"/>
              <a:ext cx="1650365" cy="8938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开发及部署系统硬件要求较高，尤其是</a:t>
              </a:r>
              <a:r>
                <a:rPr lang="en-US" altLang="zh-CN" sz="120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GPU</a:t>
              </a:r>
              <a:endParaRPr lang="zh-CN" altLang="en-US" sz="1600" dirty="0"/>
            </a:p>
          </p:txBody>
        </p:sp>
        <p:sp>
          <p:nvSpPr>
            <p:cNvPr id="58" name="矩形 57"/>
            <p:cNvSpPr/>
            <p:nvPr/>
          </p:nvSpPr>
          <p:spPr>
            <a:xfrm>
              <a:off x="5138363" y="5196399"/>
              <a:ext cx="6160135" cy="2001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上面原生 </a:t>
              </a:r>
              <a:r>
                <a:rPr lang="en-US" altLang="zh-CN" sz="1200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WebGL API </a:t>
              </a:r>
              <a:r>
                <a:rPr lang="zh-CN" altLang="en-US" sz="1200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绘制三角形的例子，充分向咱们展现了使用原生 </a:t>
              </a:r>
              <a:r>
                <a:rPr lang="en-US" altLang="zh-CN" sz="1200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WebGL API </a:t>
              </a:r>
              <a:r>
                <a:rPr lang="zh-CN" altLang="en-US" sz="1200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开发 </a:t>
              </a:r>
              <a:r>
                <a:rPr lang="en-US" altLang="zh-CN" sz="1200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3D </a:t>
              </a:r>
              <a:r>
                <a:rPr lang="zh-CN" altLang="en-US" sz="1200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交互式网页存在的问题。尽管从功能上而言原生 </a:t>
              </a:r>
              <a:r>
                <a:rPr lang="en-US" altLang="zh-CN" sz="1200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WebGL API </a:t>
              </a:r>
              <a:r>
                <a:rPr lang="zh-CN" altLang="en-US" sz="1200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能够知足咱们任意场景的开发须要可是，其开发和学习的成本极其昂贵。对于 </a:t>
              </a:r>
              <a:r>
                <a:rPr lang="en-US" altLang="zh-CN" sz="1200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WebGL </a:t>
              </a:r>
              <a:r>
                <a:rPr lang="zh-CN" altLang="en-US" sz="1200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的初学者而言是极度不友好的，咱们须要配置顶点着色器用于计算绘制顶点所在的位置，而这对于开发者而言须要必定的数学基础熟悉矩阵的运算，同时也要有空间几何的概念熟悉 </a:t>
              </a:r>
              <a:r>
                <a:rPr lang="en-US" altLang="zh-CN" sz="1200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3D </a:t>
              </a:r>
              <a:r>
                <a:rPr lang="zh-CN" altLang="en-US" sz="1200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物体的空间分布。而场景的光照，纹理等的设计也都须要对颜色的配置有本身的看法。因此为了给初学者下降难度，下面我将介绍一些 </a:t>
              </a:r>
              <a:r>
                <a:rPr lang="en-US" altLang="zh-CN" sz="1200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WebGL </a:t>
              </a:r>
              <a:r>
                <a:rPr lang="zh-CN" altLang="en-US" sz="1200" dirty="0">
                  <a:solidFill>
                    <a:srgbClr val="10FBF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开发的经常使用框架。</a:t>
              </a:r>
              <a:endParaRPr lang="zh-CN" altLang="en-US" sz="1600" dirty="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002213" y="1912786"/>
            <a:ext cx="3681816" cy="3785167"/>
            <a:chOff x="1002213" y="2192821"/>
            <a:chExt cx="3681816" cy="3785167"/>
          </a:xfrm>
        </p:grpSpPr>
        <p:sp>
          <p:nvSpPr>
            <p:cNvPr id="23" name="Oval 2"/>
            <p:cNvSpPr/>
            <p:nvPr/>
          </p:nvSpPr>
          <p:spPr>
            <a:xfrm rot="18199285">
              <a:off x="1011030" y="2574358"/>
              <a:ext cx="3072664" cy="3090298"/>
            </a:xfrm>
            <a:prstGeom prst="ellipse">
              <a:avLst/>
            </a:prstGeom>
            <a:solidFill>
              <a:srgbClr val="6AE7FF">
                <a:alpha val="20000"/>
              </a:srgbClr>
            </a:solidFill>
            <a:ln w="53975" cmpd="dbl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solidFill>
                  <a:schemeClr val="bg1"/>
                </a:solidFill>
              </a:endParaRPr>
            </a:p>
          </p:txBody>
        </p:sp>
        <p:sp>
          <p:nvSpPr>
            <p:cNvPr id="24" name="Oval 3"/>
            <p:cNvSpPr/>
            <p:nvPr/>
          </p:nvSpPr>
          <p:spPr>
            <a:xfrm rot="18199285">
              <a:off x="3098928" y="2189776"/>
              <a:ext cx="1061002" cy="1067091"/>
            </a:xfrm>
            <a:prstGeom prst="ellipse">
              <a:avLst/>
            </a:prstGeom>
            <a:solidFill>
              <a:srgbClr val="6AE7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latin typeface="Open Sans" pitchFamily="34" charset="0"/>
              </a:endParaRPr>
            </a:p>
          </p:txBody>
        </p:sp>
        <p:sp>
          <p:nvSpPr>
            <p:cNvPr id="25" name="Oval 4"/>
            <p:cNvSpPr/>
            <p:nvPr/>
          </p:nvSpPr>
          <p:spPr>
            <a:xfrm rot="18199285">
              <a:off x="3716714" y="3343018"/>
              <a:ext cx="964548" cy="970083"/>
            </a:xfrm>
            <a:prstGeom prst="ellipse">
              <a:avLst/>
            </a:prstGeom>
            <a:solidFill>
              <a:srgbClr val="6AE7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latin typeface="Open Sans" pitchFamily="34" charset="0"/>
              </a:endParaRPr>
            </a:p>
          </p:txBody>
        </p:sp>
        <p:sp>
          <p:nvSpPr>
            <p:cNvPr id="29" name="Oval 5"/>
            <p:cNvSpPr/>
            <p:nvPr/>
          </p:nvSpPr>
          <p:spPr>
            <a:xfrm rot="18199285">
              <a:off x="3530650" y="4578256"/>
              <a:ext cx="866865" cy="871840"/>
            </a:xfrm>
            <a:prstGeom prst="ellipse">
              <a:avLst/>
            </a:prstGeom>
            <a:solidFill>
              <a:srgbClr val="6AE7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latin typeface="Open Sans" pitchFamily="34" charset="0"/>
              </a:endParaRPr>
            </a:p>
          </p:txBody>
        </p:sp>
        <p:sp>
          <p:nvSpPr>
            <p:cNvPr id="30" name="Oval 6"/>
            <p:cNvSpPr/>
            <p:nvPr/>
          </p:nvSpPr>
          <p:spPr>
            <a:xfrm rot="18199285">
              <a:off x="2763942" y="5251571"/>
              <a:ext cx="724339" cy="728495"/>
            </a:xfrm>
            <a:prstGeom prst="ellipse">
              <a:avLst/>
            </a:prstGeom>
            <a:solidFill>
              <a:srgbClr val="6AE7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latin typeface="Open Sans" pitchFamily="34" charset="0"/>
              </a:endParaRPr>
            </a:p>
          </p:txBody>
        </p:sp>
        <p:sp>
          <p:nvSpPr>
            <p:cNvPr id="32" name="Freeform 63"/>
            <p:cNvSpPr>
              <a:spLocks noEditPoints="1"/>
            </p:cNvSpPr>
            <p:nvPr/>
          </p:nvSpPr>
          <p:spPr bwMode="auto">
            <a:xfrm>
              <a:off x="3984163" y="3565199"/>
              <a:ext cx="429649" cy="581291"/>
            </a:xfrm>
            <a:custGeom>
              <a:avLst/>
              <a:gdLst>
                <a:gd name="T0" fmla="*/ 92 w 102"/>
                <a:gd name="T1" fmla="*/ 0 h 138"/>
                <a:gd name="T2" fmla="*/ 10 w 102"/>
                <a:gd name="T3" fmla="*/ 0 h 138"/>
                <a:gd name="T4" fmla="*/ 0 w 102"/>
                <a:gd name="T5" fmla="*/ 10 h 138"/>
                <a:gd name="T6" fmla="*/ 0 w 102"/>
                <a:gd name="T7" fmla="*/ 129 h 138"/>
                <a:gd name="T8" fmla="*/ 10 w 102"/>
                <a:gd name="T9" fmla="*/ 138 h 138"/>
                <a:gd name="T10" fmla="*/ 92 w 102"/>
                <a:gd name="T11" fmla="*/ 138 h 138"/>
                <a:gd name="T12" fmla="*/ 102 w 102"/>
                <a:gd name="T13" fmla="*/ 129 h 138"/>
                <a:gd name="T14" fmla="*/ 102 w 102"/>
                <a:gd name="T15" fmla="*/ 10 h 138"/>
                <a:gd name="T16" fmla="*/ 92 w 102"/>
                <a:gd name="T17" fmla="*/ 0 h 138"/>
                <a:gd name="T18" fmla="*/ 51 w 102"/>
                <a:gd name="T19" fmla="*/ 135 h 138"/>
                <a:gd name="T20" fmla="*/ 45 w 102"/>
                <a:gd name="T21" fmla="*/ 129 h 138"/>
                <a:gd name="T22" fmla="*/ 51 w 102"/>
                <a:gd name="T23" fmla="*/ 124 h 138"/>
                <a:gd name="T24" fmla="*/ 57 w 102"/>
                <a:gd name="T25" fmla="*/ 129 h 138"/>
                <a:gd name="T26" fmla="*/ 51 w 102"/>
                <a:gd name="T27" fmla="*/ 135 h 138"/>
                <a:gd name="T28" fmla="*/ 92 w 102"/>
                <a:gd name="T29" fmla="*/ 119 h 138"/>
                <a:gd name="T30" fmla="*/ 10 w 102"/>
                <a:gd name="T31" fmla="*/ 119 h 138"/>
                <a:gd name="T32" fmla="*/ 10 w 102"/>
                <a:gd name="T33" fmla="*/ 11 h 138"/>
                <a:gd name="T34" fmla="*/ 92 w 102"/>
                <a:gd name="T35" fmla="*/ 11 h 138"/>
                <a:gd name="T36" fmla="*/ 92 w 102"/>
                <a:gd name="T37" fmla="*/ 11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138">
                  <a:moveTo>
                    <a:pt x="92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34"/>
                    <a:pt x="5" y="138"/>
                    <a:pt x="10" y="138"/>
                  </a:cubicBezTo>
                  <a:cubicBezTo>
                    <a:pt x="92" y="138"/>
                    <a:pt x="92" y="138"/>
                    <a:pt x="92" y="138"/>
                  </a:cubicBezTo>
                  <a:cubicBezTo>
                    <a:pt x="97" y="138"/>
                    <a:pt x="102" y="134"/>
                    <a:pt x="102" y="129"/>
                  </a:cubicBezTo>
                  <a:cubicBezTo>
                    <a:pt x="102" y="10"/>
                    <a:pt x="102" y="10"/>
                    <a:pt x="102" y="10"/>
                  </a:cubicBezTo>
                  <a:cubicBezTo>
                    <a:pt x="102" y="4"/>
                    <a:pt x="97" y="0"/>
                    <a:pt x="92" y="0"/>
                  </a:cubicBezTo>
                  <a:close/>
                  <a:moveTo>
                    <a:pt x="51" y="135"/>
                  </a:moveTo>
                  <a:cubicBezTo>
                    <a:pt x="48" y="135"/>
                    <a:pt x="45" y="132"/>
                    <a:pt x="45" y="129"/>
                  </a:cubicBezTo>
                  <a:cubicBezTo>
                    <a:pt x="45" y="126"/>
                    <a:pt x="48" y="124"/>
                    <a:pt x="51" y="124"/>
                  </a:cubicBezTo>
                  <a:cubicBezTo>
                    <a:pt x="54" y="124"/>
                    <a:pt x="57" y="126"/>
                    <a:pt x="57" y="129"/>
                  </a:cubicBezTo>
                  <a:cubicBezTo>
                    <a:pt x="57" y="132"/>
                    <a:pt x="54" y="135"/>
                    <a:pt x="51" y="135"/>
                  </a:cubicBezTo>
                  <a:close/>
                  <a:moveTo>
                    <a:pt x="92" y="119"/>
                  </a:moveTo>
                  <a:cubicBezTo>
                    <a:pt x="10" y="119"/>
                    <a:pt x="10" y="119"/>
                    <a:pt x="10" y="119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2" y="11"/>
                    <a:pt x="92" y="11"/>
                    <a:pt x="92" y="11"/>
                  </a:cubicBezTo>
                  <a:lnTo>
                    <a:pt x="92" y="1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64"/>
            <p:cNvSpPr>
              <a:spLocks noEditPoints="1"/>
            </p:cNvSpPr>
            <p:nvPr/>
          </p:nvSpPr>
          <p:spPr bwMode="auto">
            <a:xfrm>
              <a:off x="3349842" y="2465456"/>
              <a:ext cx="559177" cy="533904"/>
            </a:xfrm>
            <a:custGeom>
              <a:avLst/>
              <a:gdLst>
                <a:gd name="T0" fmla="*/ 125 w 133"/>
                <a:gd name="T1" fmla="*/ 0 h 127"/>
                <a:gd name="T2" fmla="*/ 9 w 133"/>
                <a:gd name="T3" fmla="*/ 0 h 127"/>
                <a:gd name="T4" fmla="*/ 0 w 133"/>
                <a:gd name="T5" fmla="*/ 9 h 127"/>
                <a:gd name="T6" fmla="*/ 0 w 133"/>
                <a:gd name="T7" fmla="*/ 91 h 127"/>
                <a:gd name="T8" fmla="*/ 9 w 133"/>
                <a:gd name="T9" fmla="*/ 100 h 127"/>
                <a:gd name="T10" fmla="*/ 53 w 133"/>
                <a:gd name="T11" fmla="*/ 100 h 127"/>
                <a:gd name="T12" fmla="*/ 40 w 133"/>
                <a:gd name="T13" fmla="*/ 118 h 127"/>
                <a:gd name="T14" fmla="*/ 40 w 133"/>
                <a:gd name="T15" fmla="*/ 127 h 127"/>
                <a:gd name="T16" fmla="*/ 53 w 133"/>
                <a:gd name="T17" fmla="*/ 127 h 127"/>
                <a:gd name="T18" fmla="*/ 80 w 133"/>
                <a:gd name="T19" fmla="*/ 127 h 127"/>
                <a:gd name="T20" fmla="*/ 94 w 133"/>
                <a:gd name="T21" fmla="*/ 127 h 127"/>
                <a:gd name="T22" fmla="*/ 94 w 133"/>
                <a:gd name="T23" fmla="*/ 118 h 127"/>
                <a:gd name="T24" fmla="*/ 80 w 133"/>
                <a:gd name="T25" fmla="*/ 100 h 127"/>
                <a:gd name="T26" fmla="*/ 125 w 133"/>
                <a:gd name="T27" fmla="*/ 100 h 127"/>
                <a:gd name="T28" fmla="*/ 133 w 133"/>
                <a:gd name="T29" fmla="*/ 91 h 127"/>
                <a:gd name="T30" fmla="*/ 133 w 133"/>
                <a:gd name="T31" fmla="*/ 9 h 127"/>
                <a:gd name="T32" fmla="*/ 125 w 133"/>
                <a:gd name="T33" fmla="*/ 0 h 127"/>
                <a:gd name="T34" fmla="*/ 60 w 133"/>
                <a:gd name="T35" fmla="*/ 89 h 127"/>
                <a:gd name="T36" fmla="*/ 67 w 133"/>
                <a:gd name="T37" fmla="*/ 82 h 127"/>
                <a:gd name="T38" fmla="*/ 75 w 133"/>
                <a:gd name="T39" fmla="*/ 89 h 127"/>
                <a:gd name="T40" fmla="*/ 67 w 133"/>
                <a:gd name="T41" fmla="*/ 97 h 127"/>
                <a:gd name="T42" fmla="*/ 60 w 133"/>
                <a:gd name="T43" fmla="*/ 89 h 127"/>
                <a:gd name="T44" fmla="*/ 124 w 133"/>
                <a:gd name="T45" fmla="*/ 79 h 127"/>
                <a:gd name="T46" fmla="*/ 10 w 133"/>
                <a:gd name="T47" fmla="*/ 79 h 127"/>
                <a:gd name="T48" fmla="*/ 10 w 133"/>
                <a:gd name="T49" fmla="*/ 10 h 127"/>
                <a:gd name="T50" fmla="*/ 124 w 133"/>
                <a:gd name="T51" fmla="*/ 10 h 127"/>
                <a:gd name="T52" fmla="*/ 124 w 133"/>
                <a:gd name="T53" fmla="*/ 7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" h="127">
                  <a:moveTo>
                    <a:pt x="12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40" y="11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78" y="118"/>
                    <a:pt x="80" y="100"/>
                    <a:pt x="80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5" y="0"/>
                  </a:cubicBezTo>
                  <a:close/>
                  <a:moveTo>
                    <a:pt x="60" y="89"/>
                  </a:moveTo>
                  <a:cubicBezTo>
                    <a:pt x="60" y="85"/>
                    <a:pt x="63" y="82"/>
                    <a:pt x="67" y="82"/>
                  </a:cubicBezTo>
                  <a:cubicBezTo>
                    <a:pt x="72" y="82"/>
                    <a:pt x="75" y="85"/>
                    <a:pt x="75" y="89"/>
                  </a:cubicBezTo>
                  <a:cubicBezTo>
                    <a:pt x="75" y="94"/>
                    <a:pt x="72" y="97"/>
                    <a:pt x="67" y="97"/>
                  </a:cubicBezTo>
                  <a:cubicBezTo>
                    <a:pt x="63" y="97"/>
                    <a:pt x="60" y="94"/>
                    <a:pt x="60" y="89"/>
                  </a:cubicBezTo>
                  <a:close/>
                  <a:moveTo>
                    <a:pt x="124" y="79"/>
                  </a:moveTo>
                  <a:cubicBezTo>
                    <a:pt x="10" y="79"/>
                    <a:pt x="10" y="79"/>
                    <a:pt x="10" y="7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4" y="10"/>
                    <a:pt x="124" y="10"/>
                    <a:pt x="124" y="10"/>
                  </a:cubicBezTo>
                  <a:lnTo>
                    <a:pt x="124" y="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34" name="Group 11"/>
            <p:cNvGrpSpPr/>
            <p:nvPr/>
          </p:nvGrpSpPr>
          <p:grpSpPr>
            <a:xfrm>
              <a:off x="2928510" y="5473537"/>
              <a:ext cx="389923" cy="289364"/>
              <a:chOff x="5129089" y="3156352"/>
              <a:chExt cx="474198" cy="351905"/>
            </a:xfrm>
            <a:solidFill>
              <a:schemeClr val="bg1"/>
            </a:solidFill>
          </p:grpSpPr>
          <p:sp>
            <p:nvSpPr>
              <p:cNvPr id="35" name="Freeform 66"/>
              <p:cNvSpPr>
                <a:spLocks noEditPoints="1"/>
              </p:cNvSpPr>
              <p:nvPr/>
            </p:nvSpPr>
            <p:spPr bwMode="auto">
              <a:xfrm>
                <a:off x="5139073" y="3156352"/>
                <a:ext cx="459224" cy="279527"/>
              </a:xfrm>
              <a:custGeom>
                <a:avLst/>
                <a:gdLst>
                  <a:gd name="T0" fmla="*/ 184 w 184"/>
                  <a:gd name="T1" fmla="*/ 0 h 112"/>
                  <a:gd name="T2" fmla="*/ 0 w 184"/>
                  <a:gd name="T3" fmla="*/ 0 h 112"/>
                  <a:gd name="T4" fmla="*/ 0 w 184"/>
                  <a:gd name="T5" fmla="*/ 112 h 112"/>
                  <a:gd name="T6" fmla="*/ 184 w 184"/>
                  <a:gd name="T7" fmla="*/ 112 h 112"/>
                  <a:gd name="T8" fmla="*/ 184 w 184"/>
                  <a:gd name="T9" fmla="*/ 0 h 112"/>
                  <a:gd name="T10" fmla="*/ 176 w 184"/>
                  <a:gd name="T11" fmla="*/ 102 h 112"/>
                  <a:gd name="T12" fmla="*/ 8 w 184"/>
                  <a:gd name="T13" fmla="*/ 102 h 112"/>
                  <a:gd name="T14" fmla="*/ 8 w 184"/>
                  <a:gd name="T15" fmla="*/ 8 h 112"/>
                  <a:gd name="T16" fmla="*/ 176 w 184"/>
                  <a:gd name="T17" fmla="*/ 8 h 112"/>
                  <a:gd name="T18" fmla="*/ 176 w 184"/>
                  <a:gd name="T19" fmla="*/ 10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4" h="112">
                    <a:moveTo>
                      <a:pt x="184" y="0"/>
                    </a:moveTo>
                    <a:lnTo>
                      <a:pt x="0" y="0"/>
                    </a:lnTo>
                    <a:lnTo>
                      <a:pt x="0" y="112"/>
                    </a:lnTo>
                    <a:lnTo>
                      <a:pt x="184" y="112"/>
                    </a:lnTo>
                    <a:lnTo>
                      <a:pt x="184" y="0"/>
                    </a:lnTo>
                    <a:close/>
                    <a:moveTo>
                      <a:pt x="176" y="102"/>
                    </a:moveTo>
                    <a:lnTo>
                      <a:pt x="8" y="102"/>
                    </a:lnTo>
                    <a:lnTo>
                      <a:pt x="8" y="8"/>
                    </a:lnTo>
                    <a:lnTo>
                      <a:pt x="176" y="8"/>
                    </a:lnTo>
                    <a:lnTo>
                      <a:pt x="176" y="10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6" name="Freeform 67"/>
              <p:cNvSpPr/>
              <p:nvPr/>
            </p:nvSpPr>
            <p:spPr bwMode="auto">
              <a:xfrm>
                <a:off x="5129089" y="3448358"/>
                <a:ext cx="474198" cy="59899"/>
              </a:xfrm>
              <a:custGeom>
                <a:avLst/>
                <a:gdLst>
                  <a:gd name="T0" fmla="*/ 190 w 190"/>
                  <a:gd name="T1" fmla="*/ 16 h 24"/>
                  <a:gd name="T2" fmla="*/ 188 w 190"/>
                  <a:gd name="T3" fmla="*/ 0 h 24"/>
                  <a:gd name="T4" fmla="*/ 3 w 190"/>
                  <a:gd name="T5" fmla="*/ 0 h 24"/>
                  <a:gd name="T6" fmla="*/ 0 w 190"/>
                  <a:gd name="T7" fmla="*/ 16 h 24"/>
                  <a:gd name="T8" fmla="*/ 0 w 190"/>
                  <a:gd name="T9" fmla="*/ 16 h 24"/>
                  <a:gd name="T10" fmla="*/ 0 w 190"/>
                  <a:gd name="T11" fmla="*/ 24 h 24"/>
                  <a:gd name="T12" fmla="*/ 190 w 190"/>
                  <a:gd name="T13" fmla="*/ 24 h 24"/>
                  <a:gd name="T14" fmla="*/ 190 w 190"/>
                  <a:gd name="T15" fmla="*/ 16 h 24"/>
                  <a:gd name="T16" fmla="*/ 190 w 190"/>
                  <a:gd name="T17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0" h="24">
                    <a:moveTo>
                      <a:pt x="190" y="16"/>
                    </a:moveTo>
                    <a:lnTo>
                      <a:pt x="188" y="0"/>
                    </a:lnTo>
                    <a:lnTo>
                      <a:pt x="3" y="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190" y="24"/>
                    </a:lnTo>
                    <a:lnTo>
                      <a:pt x="190" y="16"/>
                    </a:lnTo>
                    <a:lnTo>
                      <a:pt x="190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37" name="Group 14"/>
            <p:cNvGrpSpPr/>
            <p:nvPr/>
          </p:nvGrpSpPr>
          <p:grpSpPr>
            <a:xfrm>
              <a:off x="3723571" y="4742900"/>
              <a:ext cx="481023" cy="542552"/>
              <a:chOff x="5513440" y="1766202"/>
              <a:chExt cx="429274" cy="484183"/>
            </a:xfrm>
            <a:solidFill>
              <a:schemeClr val="bg1"/>
            </a:solidFill>
          </p:grpSpPr>
          <p:sp>
            <p:nvSpPr>
              <p:cNvPr id="38" name="Freeform 147"/>
              <p:cNvSpPr/>
              <p:nvPr/>
            </p:nvSpPr>
            <p:spPr bwMode="auto">
              <a:xfrm>
                <a:off x="5513440" y="1766202"/>
                <a:ext cx="429274" cy="87353"/>
              </a:xfrm>
              <a:custGeom>
                <a:avLst/>
                <a:gdLst>
                  <a:gd name="T0" fmla="*/ 68 w 129"/>
                  <a:gd name="T1" fmla="*/ 8 h 26"/>
                  <a:gd name="T2" fmla="*/ 68 w 129"/>
                  <a:gd name="T3" fmla="*/ 4 h 26"/>
                  <a:gd name="T4" fmla="*/ 64 w 129"/>
                  <a:gd name="T5" fmla="*/ 0 h 26"/>
                  <a:gd name="T6" fmla="*/ 61 w 129"/>
                  <a:gd name="T7" fmla="*/ 4 h 26"/>
                  <a:gd name="T8" fmla="*/ 61 w 129"/>
                  <a:gd name="T9" fmla="*/ 8 h 26"/>
                  <a:gd name="T10" fmla="*/ 0 w 129"/>
                  <a:gd name="T11" fmla="*/ 8 h 26"/>
                  <a:gd name="T12" fmla="*/ 0 w 129"/>
                  <a:gd name="T13" fmla="*/ 26 h 26"/>
                  <a:gd name="T14" fmla="*/ 129 w 129"/>
                  <a:gd name="T15" fmla="*/ 26 h 26"/>
                  <a:gd name="T16" fmla="*/ 129 w 129"/>
                  <a:gd name="T17" fmla="*/ 8 h 26"/>
                  <a:gd name="T18" fmla="*/ 68 w 129"/>
                  <a:gd name="T19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" h="26">
                    <a:moveTo>
                      <a:pt x="68" y="8"/>
                    </a:moveTo>
                    <a:cubicBezTo>
                      <a:pt x="68" y="4"/>
                      <a:pt x="68" y="4"/>
                      <a:pt x="68" y="4"/>
                    </a:cubicBezTo>
                    <a:cubicBezTo>
                      <a:pt x="68" y="2"/>
                      <a:pt x="66" y="0"/>
                      <a:pt x="64" y="0"/>
                    </a:cubicBezTo>
                    <a:cubicBezTo>
                      <a:pt x="63" y="0"/>
                      <a:pt x="61" y="2"/>
                      <a:pt x="61" y="4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29" y="26"/>
                      <a:pt x="129" y="26"/>
                      <a:pt x="129" y="26"/>
                    </a:cubicBezTo>
                    <a:cubicBezTo>
                      <a:pt x="129" y="8"/>
                      <a:pt x="129" y="8"/>
                      <a:pt x="129" y="8"/>
                    </a:cubicBezTo>
                    <a:lnTo>
                      <a:pt x="6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9" name="Freeform 148"/>
              <p:cNvSpPr>
                <a:spLocks noEditPoints="1"/>
              </p:cNvSpPr>
              <p:nvPr/>
            </p:nvSpPr>
            <p:spPr bwMode="auto">
              <a:xfrm>
                <a:off x="5550876" y="1873521"/>
                <a:ext cx="356897" cy="376864"/>
              </a:xfrm>
              <a:custGeom>
                <a:avLst/>
                <a:gdLst>
                  <a:gd name="T0" fmla="*/ 143 w 143"/>
                  <a:gd name="T1" fmla="*/ 95 h 151"/>
                  <a:gd name="T2" fmla="*/ 143 w 143"/>
                  <a:gd name="T3" fmla="*/ 0 h 151"/>
                  <a:gd name="T4" fmla="*/ 0 w 143"/>
                  <a:gd name="T5" fmla="*/ 0 h 151"/>
                  <a:gd name="T6" fmla="*/ 0 w 143"/>
                  <a:gd name="T7" fmla="*/ 95 h 151"/>
                  <a:gd name="T8" fmla="*/ 63 w 143"/>
                  <a:gd name="T9" fmla="*/ 95 h 151"/>
                  <a:gd name="T10" fmla="*/ 63 w 143"/>
                  <a:gd name="T11" fmla="*/ 125 h 151"/>
                  <a:gd name="T12" fmla="*/ 45 w 143"/>
                  <a:gd name="T13" fmla="*/ 125 h 151"/>
                  <a:gd name="T14" fmla="*/ 45 w 143"/>
                  <a:gd name="T15" fmla="*/ 121 h 151"/>
                  <a:gd name="T16" fmla="*/ 37 w 143"/>
                  <a:gd name="T17" fmla="*/ 121 h 151"/>
                  <a:gd name="T18" fmla="*/ 25 w 143"/>
                  <a:gd name="T19" fmla="*/ 151 h 151"/>
                  <a:gd name="T20" fmla="*/ 33 w 143"/>
                  <a:gd name="T21" fmla="*/ 151 h 151"/>
                  <a:gd name="T22" fmla="*/ 40 w 143"/>
                  <a:gd name="T23" fmla="*/ 137 h 151"/>
                  <a:gd name="T24" fmla="*/ 104 w 143"/>
                  <a:gd name="T25" fmla="*/ 137 h 151"/>
                  <a:gd name="T26" fmla="*/ 109 w 143"/>
                  <a:gd name="T27" fmla="*/ 151 h 151"/>
                  <a:gd name="T28" fmla="*/ 119 w 143"/>
                  <a:gd name="T29" fmla="*/ 151 h 151"/>
                  <a:gd name="T30" fmla="*/ 107 w 143"/>
                  <a:gd name="T31" fmla="*/ 121 h 151"/>
                  <a:gd name="T32" fmla="*/ 97 w 143"/>
                  <a:gd name="T33" fmla="*/ 121 h 151"/>
                  <a:gd name="T34" fmla="*/ 97 w 143"/>
                  <a:gd name="T35" fmla="*/ 125 h 151"/>
                  <a:gd name="T36" fmla="*/ 80 w 143"/>
                  <a:gd name="T37" fmla="*/ 125 h 151"/>
                  <a:gd name="T38" fmla="*/ 80 w 143"/>
                  <a:gd name="T39" fmla="*/ 95 h 151"/>
                  <a:gd name="T40" fmla="*/ 143 w 143"/>
                  <a:gd name="T41" fmla="*/ 95 h 151"/>
                  <a:gd name="T42" fmla="*/ 92 w 143"/>
                  <a:gd name="T43" fmla="*/ 28 h 151"/>
                  <a:gd name="T44" fmla="*/ 133 w 143"/>
                  <a:gd name="T45" fmla="*/ 28 h 151"/>
                  <a:gd name="T46" fmla="*/ 133 w 143"/>
                  <a:gd name="T47" fmla="*/ 37 h 151"/>
                  <a:gd name="T48" fmla="*/ 92 w 143"/>
                  <a:gd name="T49" fmla="*/ 37 h 151"/>
                  <a:gd name="T50" fmla="*/ 92 w 143"/>
                  <a:gd name="T51" fmla="*/ 28 h 151"/>
                  <a:gd name="T52" fmla="*/ 92 w 143"/>
                  <a:gd name="T53" fmla="*/ 46 h 151"/>
                  <a:gd name="T54" fmla="*/ 133 w 143"/>
                  <a:gd name="T55" fmla="*/ 46 h 151"/>
                  <a:gd name="T56" fmla="*/ 133 w 143"/>
                  <a:gd name="T57" fmla="*/ 56 h 151"/>
                  <a:gd name="T58" fmla="*/ 92 w 143"/>
                  <a:gd name="T59" fmla="*/ 56 h 151"/>
                  <a:gd name="T60" fmla="*/ 92 w 143"/>
                  <a:gd name="T61" fmla="*/ 46 h 151"/>
                  <a:gd name="T62" fmla="*/ 92 w 143"/>
                  <a:gd name="T63" fmla="*/ 63 h 151"/>
                  <a:gd name="T64" fmla="*/ 133 w 143"/>
                  <a:gd name="T65" fmla="*/ 63 h 151"/>
                  <a:gd name="T66" fmla="*/ 133 w 143"/>
                  <a:gd name="T67" fmla="*/ 74 h 151"/>
                  <a:gd name="T68" fmla="*/ 92 w 143"/>
                  <a:gd name="T69" fmla="*/ 74 h 151"/>
                  <a:gd name="T70" fmla="*/ 92 w 143"/>
                  <a:gd name="T71" fmla="*/ 63 h 151"/>
                  <a:gd name="T72" fmla="*/ 8 w 143"/>
                  <a:gd name="T73" fmla="*/ 75 h 151"/>
                  <a:gd name="T74" fmla="*/ 8 w 143"/>
                  <a:gd name="T75" fmla="*/ 24 h 151"/>
                  <a:gd name="T76" fmla="*/ 83 w 143"/>
                  <a:gd name="T77" fmla="*/ 24 h 151"/>
                  <a:gd name="T78" fmla="*/ 83 w 143"/>
                  <a:gd name="T79" fmla="*/ 75 h 151"/>
                  <a:gd name="T80" fmla="*/ 8 w 143"/>
                  <a:gd name="T81" fmla="*/ 7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3" h="151">
                    <a:moveTo>
                      <a:pt x="143" y="95"/>
                    </a:moveTo>
                    <a:lnTo>
                      <a:pt x="143" y="0"/>
                    </a:lnTo>
                    <a:lnTo>
                      <a:pt x="0" y="0"/>
                    </a:lnTo>
                    <a:lnTo>
                      <a:pt x="0" y="95"/>
                    </a:lnTo>
                    <a:lnTo>
                      <a:pt x="63" y="95"/>
                    </a:lnTo>
                    <a:lnTo>
                      <a:pt x="63" y="125"/>
                    </a:lnTo>
                    <a:lnTo>
                      <a:pt x="45" y="125"/>
                    </a:lnTo>
                    <a:lnTo>
                      <a:pt x="45" y="121"/>
                    </a:lnTo>
                    <a:lnTo>
                      <a:pt x="37" y="121"/>
                    </a:lnTo>
                    <a:lnTo>
                      <a:pt x="25" y="151"/>
                    </a:lnTo>
                    <a:lnTo>
                      <a:pt x="33" y="151"/>
                    </a:lnTo>
                    <a:lnTo>
                      <a:pt x="40" y="137"/>
                    </a:lnTo>
                    <a:lnTo>
                      <a:pt x="104" y="137"/>
                    </a:lnTo>
                    <a:lnTo>
                      <a:pt x="109" y="151"/>
                    </a:lnTo>
                    <a:lnTo>
                      <a:pt x="119" y="151"/>
                    </a:lnTo>
                    <a:lnTo>
                      <a:pt x="107" y="121"/>
                    </a:lnTo>
                    <a:lnTo>
                      <a:pt x="97" y="121"/>
                    </a:lnTo>
                    <a:lnTo>
                      <a:pt x="97" y="125"/>
                    </a:lnTo>
                    <a:lnTo>
                      <a:pt x="80" y="125"/>
                    </a:lnTo>
                    <a:lnTo>
                      <a:pt x="80" y="95"/>
                    </a:lnTo>
                    <a:lnTo>
                      <a:pt x="143" y="95"/>
                    </a:lnTo>
                    <a:close/>
                    <a:moveTo>
                      <a:pt x="92" y="28"/>
                    </a:moveTo>
                    <a:lnTo>
                      <a:pt x="133" y="28"/>
                    </a:lnTo>
                    <a:lnTo>
                      <a:pt x="133" y="37"/>
                    </a:lnTo>
                    <a:lnTo>
                      <a:pt x="92" y="37"/>
                    </a:lnTo>
                    <a:lnTo>
                      <a:pt x="92" y="28"/>
                    </a:lnTo>
                    <a:close/>
                    <a:moveTo>
                      <a:pt x="92" y="46"/>
                    </a:moveTo>
                    <a:lnTo>
                      <a:pt x="133" y="46"/>
                    </a:lnTo>
                    <a:lnTo>
                      <a:pt x="133" y="56"/>
                    </a:lnTo>
                    <a:lnTo>
                      <a:pt x="92" y="56"/>
                    </a:lnTo>
                    <a:lnTo>
                      <a:pt x="92" y="46"/>
                    </a:lnTo>
                    <a:close/>
                    <a:moveTo>
                      <a:pt x="92" y="63"/>
                    </a:moveTo>
                    <a:lnTo>
                      <a:pt x="133" y="63"/>
                    </a:lnTo>
                    <a:lnTo>
                      <a:pt x="133" y="74"/>
                    </a:lnTo>
                    <a:lnTo>
                      <a:pt x="92" y="74"/>
                    </a:lnTo>
                    <a:lnTo>
                      <a:pt x="92" y="63"/>
                    </a:lnTo>
                    <a:close/>
                    <a:moveTo>
                      <a:pt x="8" y="75"/>
                    </a:moveTo>
                    <a:lnTo>
                      <a:pt x="8" y="24"/>
                    </a:lnTo>
                    <a:lnTo>
                      <a:pt x="83" y="24"/>
                    </a:lnTo>
                    <a:lnTo>
                      <a:pt x="83" y="75"/>
                    </a:lnTo>
                    <a:lnTo>
                      <a:pt x="8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0" name="Freeform 149"/>
              <p:cNvSpPr/>
              <p:nvPr/>
            </p:nvSpPr>
            <p:spPr bwMode="auto">
              <a:xfrm>
                <a:off x="5578330" y="1945898"/>
                <a:ext cx="174705" cy="102328"/>
              </a:xfrm>
              <a:custGeom>
                <a:avLst/>
                <a:gdLst>
                  <a:gd name="T0" fmla="*/ 58 w 70"/>
                  <a:gd name="T1" fmla="*/ 12 h 41"/>
                  <a:gd name="T2" fmla="*/ 54 w 70"/>
                  <a:gd name="T3" fmla="*/ 20 h 41"/>
                  <a:gd name="T4" fmla="*/ 48 w 70"/>
                  <a:gd name="T5" fmla="*/ 16 h 41"/>
                  <a:gd name="T6" fmla="*/ 48 w 70"/>
                  <a:gd name="T7" fmla="*/ 16 h 41"/>
                  <a:gd name="T8" fmla="*/ 34 w 70"/>
                  <a:gd name="T9" fmla="*/ 8 h 41"/>
                  <a:gd name="T10" fmla="*/ 32 w 70"/>
                  <a:gd name="T11" fmla="*/ 12 h 41"/>
                  <a:gd name="T12" fmla="*/ 28 w 70"/>
                  <a:gd name="T13" fmla="*/ 20 h 41"/>
                  <a:gd name="T14" fmla="*/ 16 w 70"/>
                  <a:gd name="T15" fmla="*/ 12 h 41"/>
                  <a:gd name="T16" fmla="*/ 12 w 70"/>
                  <a:gd name="T17" fmla="*/ 17 h 41"/>
                  <a:gd name="T18" fmla="*/ 12 w 70"/>
                  <a:gd name="T19" fmla="*/ 17 h 41"/>
                  <a:gd name="T20" fmla="*/ 0 w 70"/>
                  <a:gd name="T21" fmla="*/ 37 h 41"/>
                  <a:gd name="T22" fmla="*/ 5 w 70"/>
                  <a:gd name="T23" fmla="*/ 41 h 41"/>
                  <a:gd name="T24" fmla="*/ 17 w 70"/>
                  <a:gd name="T25" fmla="*/ 21 h 41"/>
                  <a:gd name="T26" fmla="*/ 24 w 70"/>
                  <a:gd name="T27" fmla="*/ 25 h 41"/>
                  <a:gd name="T28" fmla="*/ 24 w 70"/>
                  <a:gd name="T29" fmla="*/ 25 h 41"/>
                  <a:gd name="T30" fmla="*/ 30 w 70"/>
                  <a:gd name="T31" fmla="*/ 29 h 41"/>
                  <a:gd name="T32" fmla="*/ 37 w 70"/>
                  <a:gd name="T33" fmla="*/ 17 h 41"/>
                  <a:gd name="T34" fmla="*/ 42 w 70"/>
                  <a:gd name="T35" fmla="*/ 21 h 41"/>
                  <a:gd name="T36" fmla="*/ 42 w 70"/>
                  <a:gd name="T37" fmla="*/ 21 h 41"/>
                  <a:gd name="T38" fmla="*/ 56 w 70"/>
                  <a:gd name="T39" fmla="*/ 28 h 41"/>
                  <a:gd name="T40" fmla="*/ 57 w 70"/>
                  <a:gd name="T41" fmla="*/ 28 h 41"/>
                  <a:gd name="T42" fmla="*/ 57 w 70"/>
                  <a:gd name="T43" fmla="*/ 28 h 41"/>
                  <a:gd name="T44" fmla="*/ 64 w 70"/>
                  <a:gd name="T45" fmla="*/ 17 h 41"/>
                  <a:gd name="T46" fmla="*/ 64 w 70"/>
                  <a:gd name="T47" fmla="*/ 17 h 41"/>
                  <a:gd name="T48" fmla="*/ 70 w 70"/>
                  <a:gd name="T49" fmla="*/ 4 h 41"/>
                  <a:gd name="T50" fmla="*/ 65 w 70"/>
                  <a:gd name="T51" fmla="*/ 0 h 41"/>
                  <a:gd name="T52" fmla="*/ 58 w 70"/>
                  <a:gd name="T53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" h="41">
                    <a:moveTo>
                      <a:pt x="58" y="12"/>
                    </a:moveTo>
                    <a:lnTo>
                      <a:pt x="54" y="20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34" y="8"/>
                    </a:lnTo>
                    <a:lnTo>
                      <a:pt x="32" y="12"/>
                    </a:lnTo>
                    <a:lnTo>
                      <a:pt x="28" y="20"/>
                    </a:lnTo>
                    <a:lnTo>
                      <a:pt x="16" y="12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0" y="37"/>
                    </a:lnTo>
                    <a:lnTo>
                      <a:pt x="5" y="41"/>
                    </a:lnTo>
                    <a:lnTo>
                      <a:pt x="17" y="21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30" y="29"/>
                    </a:lnTo>
                    <a:lnTo>
                      <a:pt x="37" y="17"/>
                    </a:lnTo>
                    <a:lnTo>
                      <a:pt x="42" y="21"/>
                    </a:lnTo>
                    <a:lnTo>
                      <a:pt x="42" y="21"/>
                    </a:lnTo>
                    <a:lnTo>
                      <a:pt x="56" y="28"/>
                    </a:lnTo>
                    <a:lnTo>
                      <a:pt x="57" y="28"/>
                    </a:lnTo>
                    <a:lnTo>
                      <a:pt x="57" y="28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70" y="4"/>
                    </a:lnTo>
                    <a:lnTo>
                      <a:pt x="65" y="0"/>
                    </a:lnTo>
                    <a:lnTo>
                      <a:pt x="5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52" name="Group 32"/>
            <p:cNvGrpSpPr/>
            <p:nvPr/>
          </p:nvGrpSpPr>
          <p:grpSpPr>
            <a:xfrm>
              <a:off x="2122953" y="3092327"/>
              <a:ext cx="796477" cy="770502"/>
              <a:chOff x="1119268" y="4013950"/>
              <a:chExt cx="456607" cy="441716"/>
            </a:xfrm>
            <a:solidFill>
              <a:schemeClr val="bg1"/>
            </a:solidFill>
          </p:grpSpPr>
          <p:sp>
            <p:nvSpPr>
              <p:cNvPr id="53" name="Freeform 129"/>
              <p:cNvSpPr/>
              <p:nvPr/>
            </p:nvSpPr>
            <p:spPr bwMode="auto">
              <a:xfrm>
                <a:off x="1149096" y="4196105"/>
                <a:ext cx="426779" cy="157235"/>
              </a:xfrm>
              <a:custGeom>
                <a:avLst/>
                <a:gdLst>
                  <a:gd name="T0" fmla="*/ 86 w 171"/>
                  <a:gd name="T1" fmla="*/ 36 h 63"/>
                  <a:gd name="T2" fmla="*/ 24 w 171"/>
                  <a:gd name="T3" fmla="*/ 0 h 63"/>
                  <a:gd name="T4" fmla="*/ 0 w 171"/>
                  <a:gd name="T5" fmla="*/ 15 h 63"/>
                  <a:gd name="T6" fmla="*/ 86 w 171"/>
                  <a:gd name="T7" fmla="*/ 63 h 63"/>
                  <a:gd name="T8" fmla="*/ 171 w 171"/>
                  <a:gd name="T9" fmla="*/ 15 h 63"/>
                  <a:gd name="T10" fmla="*/ 147 w 171"/>
                  <a:gd name="T11" fmla="*/ 0 h 63"/>
                  <a:gd name="T12" fmla="*/ 86 w 171"/>
                  <a:gd name="T13" fmla="*/ 3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" h="63">
                    <a:moveTo>
                      <a:pt x="86" y="36"/>
                    </a:moveTo>
                    <a:lnTo>
                      <a:pt x="24" y="0"/>
                    </a:lnTo>
                    <a:lnTo>
                      <a:pt x="0" y="15"/>
                    </a:lnTo>
                    <a:lnTo>
                      <a:pt x="86" y="63"/>
                    </a:lnTo>
                    <a:lnTo>
                      <a:pt x="171" y="15"/>
                    </a:lnTo>
                    <a:lnTo>
                      <a:pt x="147" y="0"/>
                    </a:lnTo>
                    <a:lnTo>
                      <a:pt x="86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4" name="Freeform 130"/>
              <p:cNvSpPr/>
              <p:nvPr/>
            </p:nvSpPr>
            <p:spPr bwMode="auto">
              <a:xfrm>
                <a:off x="1134426" y="4300928"/>
                <a:ext cx="426779" cy="154738"/>
              </a:xfrm>
              <a:custGeom>
                <a:avLst/>
                <a:gdLst>
                  <a:gd name="T0" fmla="*/ 86 w 171"/>
                  <a:gd name="T1" fmla="*/ 34 h 62"/>
                  <a:gd name="T2" fmla="*/ 24 w 171"/>
                  <a:gd name="T3" fmla="*/ 0 h 62"/>
                  <a:gd name="T4" fmla="*/ 0 w 171"/>
                  <a:gd name="T5" fmla="*/ 13 h 62"/>
                  <a:gd name="T6" fmla="*/ 86 w 171"/>
                  <a:gd name="T7" fmla="*/ 62 h 62"/>
                  <a:gd name="T8" fmla="*/ 171 w 171"/>
                  <a:gd name="T9" fmla="*/ 13 h 62"/>
                  <a:gd name="T10" fmla="*/ 147 w 171"/>
                  <a:gd name="T11" fmla="*/ 0 h 62"/>
                  <a:gd name="T12" fmla="*/ 86 w 171"/>
                  <a:gd name="T13" fmla="*/ 3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" h="62">
                    <a:moveTo>
                      <a:pt x="86" y="34"/>
                    </a:moveTo>
                    <a:lnTo>
                      <a:pt x="24" y="0"/>
                    </a:lnTo>
                    <a:lnTo>
                      <a:pt x="0" y="13"/>
                    </a:lnTo>
                    <a:lnTo>
                      <a:pt x="86" y="62"/>
                    </a:lnTo>
                    <a:lnTo>
                      <a:pt x="171" y="13"/>
                    </a:lnTo>
                    <a:lnTo>
                      <a:pt x="147" y="0"/>
                    </a:lnTo>
                    <a:lnTo>
                      <a:pt x="86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5" name="Freeform 131"/>
              <p:cNvSpPr/>
              <p:nvPr/>
            </p:nvSpPr>
            <p:spPr bwMode="auto">
              <a:xfrm>
                <a:off x="1119268" y="4013950"/>
                <a:ext cx="426779" cy="242092"/>
              </a:xfrm>
              <a:custGeom>
                <a:avLst/>
                <a:gdLst>
                  <a:gd name="T0" fmla="*/ 171 w 171"/>
                  <a:gd name="T1" fmla="*/ 48 h 97"/>
                  <a:gd name="T2" fmla="*/ 86 w 171"/>
                  <a:gd name="T3" fmla="*/ 0 h 97"/>
                  <a:gd name="T4" fmla="*/ 0 w 171"/>
                  <a:gd name="T5" fmla="*/ 48 h 97"/>
                  <a:gd name="T6" fmla="*/ 86 w 171"/>
                  <a:gd name="T7" fmla="*/ 97 h 97"/>
                  <a:gd name="T8" fmla="*/ 171 w 171"/>
                  <a:gd name="T9" fmla="*/ 4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97">
                    <a:moveTo>
                      <a:pt x="171" y="48"/>
                    </a:moveTo>
                    <a:lnTo>
                      <a:pt x="86" y="0"/>
                    </a:lnTo>
                    <a:lnTo>
                      <a:pt x="0" y="48"/>
                    </a:lnTo>
                    <a:lnTo>
                      <a:pt x="86" y="97"/>
                    </a:lnTo>
                    <a:lnTo>
                      <a:pt x="171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1501672" y="4301300"/>
              <a:ext cx="209055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WebGL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524 3.7037E-6 L -0.04453 3.7037E-6 " pathEditMode="relative" rAng="0" ptsTypes="AA">
                                      <p:cBhvr>
                                        <p:cTn id="18" dur="7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.01602 3.7037E-6 L -3.75E-6 3.7037E-6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3" presetClass="path" presetSubtype="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758 0.00046 L 0.04453 2.22222E-6 " pathEditMode="relative" rAng="0" ptsTypes="AA">
                                      <p:cBhvr>
                                        <p:cTn id="25" dur="75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-2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1784 0.00092 L -2.08333E-7 2.22222E-6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526</Words>
  <Application>Microsoft Office PowerPoint</Application>
  <PresentationFormat>宽屏</PresentationFormat>
  <Paragraphs>86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等线</vt:lpstr>
      <vt:lpstr>微软雅黑</vt:lpstr>
      <vt:lpstr>Arial</vt:lpstr>
      <vt:lpstr>Calibri</vt:lpstr>
      <vt:lpstr>Open Sans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Jiale</cp:lastModifiedBy>
  <cp:revision>19</cp:revision>
  <dcterms:created xsi:type="dcterms:W3CDTF">2017-07-15T13:06:00Z</dcterms:created>
  <dcterms:modified xsi:type="dcterms:W3CDTF">2022-02-27T03:49:23Z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2052-10.1.0.6489</vt:lpwstr>
  </property>
</Properties>
</file>